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77" r:id="rId4"/>
    <p:sldId id="276" r:id="rId5"/>
    <p:sldId id="278" r:id="rId6"/>
    <p:sldId id="273" r:id="rId7"/>
    <p:sldId id="274" r:id="rId8"/>
    <p:sldId id="279" r:id="rId9"/>
    <p:sldId id="280" r:id="rId10"/>
    <p:sldId id="272" r:id="rId11"/>
    <p:sldId id="283" r:id="rId12"/>
    <p:sldId id="281" r:id="rId13"/>
    <p:sldId id="282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yF22tUgOZCOgglHiwSJxQ==" hashData="ThvZq9sJjHzFqY/bAdV6oqQWf8+sNYhkgMMh/bgXd62rxToNXJqfgSlVewkP/FS785BYzIdQndhHf3rDcKHGY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7D7DFF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2" autoAdjust="0"/>
    <p:restoredTop sz="89267" autoAdjust="0"/>
  </p:normalViewPr>
  <p:slideViewPr>
    <p:cSldViewPr snapToGrid="0">
      <p:cViewPr varScale="1">
        <p:scale>
          <a:sx n="89" d="100"/>
          <a:sy n="89" d="100"/>
        </p:scale>
        <p:origin x="102" y="27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1FD0C-9F02-461D-B6CF-27C99CD700B1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2DFCA-806E-4D89-B87F-337C705C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2DFCA-806E-4D89-B87F-337C705C23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2DFCA-806E-4D89-B87F-337C705C23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2DFCA-806E-4D89-B87F-337C705C23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431A72-D27F-4388-AA4D-B1F932C2FEFA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2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4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no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37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52450" y="930275"/>
            <a:ext cx="8039100" cy="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2706F-E117-4242-A905-12B43F8BE94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Raven-development\Raven.ba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4.emf"/><Relationship Id="rId4" Type="http://schemas.openxmlformats.org/officeDocument/2006/relationships/image" Target="../media/image5.png"/><Relationship Id="rId9" Type="http://schemas.openxmlformats.org/officeDocument/2006/relationships/hyperlink" Target="file:///C:\Program%20Files\Raven-development\Raven.b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222257"/>
            <a:ext cx="7748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C00000"/>
                </a:solidFill>
                <a:latin typeface="Arial" charset="0"/>
              </a:rPr>
              <a:t>Raven measurements 2</a:t>
            </a:r>
            <a:endParaRPr lang="en-US" sz="40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" name="Picture 6" descr="CLO BRP for PPT.eps"/>
          <p:cNvPicPr>
            <a:picLocks noChangeAspect="1"/>
          </p:cNvPicPr>
          <p:nvPr/>
        </p:nvPicPr>
        <p:blipFill>
          <a:blip r:embed="rId3" cstate="print"/>
          <a:srcRect l="11752" r="11208" b="72114"/>
          <a:stretch>
            <a:fillRect/>
          </a:stretch>
        </p:blipFill>
        <p:spPr bwMode="auto">
          <a:xfrm>
            <a:off x="5666940" y="6237755"/>
            <a:ext cx="3352800" cy="3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08910" y="5750701"/>
            <a:ext cx="3408609" cy="1030074"/>
            <a:chOff x="108910" y="5750701"/>
            <a:chExt cx="3408609" cy="1030074"/>
          </a:xfrm>
        </p:grpSpPr>
        <p:sp>
          <p:nvSpPr>
            <p:cNvPr id="12" name="Text Box 1029"/>
            <p:cNvSpPr txBox="1">
              <a:spLocks noChangeArrowheads="1"/>
            </p:cNvSpPr>
            <p:nvPr/>
          </p:nvSpPr>
          <p:spPr bwMode="auto">
            <a:xfrm>
              <a:off x="108910" y="6534554"/>
              <a:ext cx="31094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dirty="0">
                  <a:latin typeface="Arial" charset="0"/>
                </a:rPr>
                <a:t>© </a:t>
              </a:r>
              <a:r>
                <a:rPr lang="en-US" sz="1000" dirty="0" smtClean="0">
                  <a:latin typeface="Arial" charset="0"/>
                </a:rPr>
                <a:t>2007-16, </a:t>
              </a:r>
              <a:r>
                <a:rPr lang="en-US" sz="1000" dirty="0">
                  <a:latin typeface="Arial" charset="0"/>
                </a:rPr>
                <a:t>Cornell Bioacoustics Research Program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7211" y="5750701"/>
              <a:ext cx="340030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Sound Analysis Workshop</a:t>
              </a:r>
              <a:br>
                <a:rPr lang="en-US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Ithaca, NY</a:t>
              </a:r>
              <a:br>
                <a:rPr lang="en-US" sz="14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28 March – 1 April 2016</a:t>
              </a:r>
              <a:endParaRPr lang="en-US" sz="1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02614" y="1371601"/>
            <a:ext cx="7138773" cy="4037870"/>
            <a:chOff x="901767" y="1176225"/>
            <a:chExt cx="7138773" cy="4037870"/>
          </a:xfrm>
        </p:grpSpPr>
        <p:pic>
          <p:nvPicPr>
            <p:cNvPr id="8" name="Picture 7" descr="Robust5-9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67" y="1176225"/>
              <a:ext cx="4142628" cy="2954135"/>
            </a:xfrm>
            <a:prstGeom prst="rect">
              <a:avLst/>
            </a:prstGeom>
          </p:spPr>
        </p:pic>
        <p:pic>
          <p:nvPicPr>
            <p:cNvPr id="7" name="Picture 6" descr="PeakFreq-minMa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651" y="2695674"/>
              <a:ext cx="4034889" cy="2518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Peak Frequency Contour measurements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199" y="990600"/>
            <a:ext cx="8335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</a:rPr>
              <a:t>Measurements based (hopefully) on just the signal</a:t>
            </a:r>
            <a:endParaRPr lang="en-US" sz="20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00" y="1819438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Basic Raven measurements are based on </a:t>
            </a:r>
            <a:r>
              <a:rPr lang="en-US" i="1" dirty="0" smtClean="0">
                <a:latin typeface="Arial"/>
                <a:cs typeface="Arial"/>
              </a:rPr>
              <a:t>everything </a:t>
            </a:r>
            <a:r>
              <a:rPr lang="en-US" dirty="0" smtClean="0">
                <a:latin typeface="Arial"/>
                <a:cs typeface="Arial"/>
              </a:rPr>
              <a:t>in the selection box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253" y="2199264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but we’re only really interested in </a:t>
            </a:r>
            <a:r>
              <a:rPr lang="en-US" i="1" dirty="0" smtClean="0">
                <a:latin typeface="Arial"/>
                <a:cs typeface="Arial"/>
              </a:rPr>
              <a:t>some</a:t>
            </a:r>
            <a:r>
              <a:rPr lang="en-US" dirty="0" smtClean="0">
                <a:latin typeface="Arial"/>
                <a:cs typeface="Arial"/>
              </a:rPr>
              <a:t> of what’s in the box:  the signal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700" y="2991694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Peak Frequency Contour (PFC) measurements may help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253" y="3334886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based on peaks in each spectral slice in a selection</a:t>
            </a:r>
          </a:p>
        </p:txBody>
      </p:sp>
    </p:spTree>
    <p:extLst>
      <p:ext uri="{BB962C8B-B14F-4D97-AF65-F5344CB8AC3E}">
        <p14:creationId xmlns:p14="http://schemas.microsoft.com/office/powerpoint/2010/main" val="53034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Peak Frequency Contour measurements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199" y="990600"/>
            <a:ext cx="8335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</a:rPr>
              <a:t>Based on peaks in each spectral slice in a selection</a:t>
            </a:r>
            <a:endParaRPr lang="en-US" sz="2000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3" name="Picture 2" descr="PeakFreqContour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8" y="1641555"/>
            <a:ext cx="73250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akFreq-minMa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7" y="1646067"/>
            <a:ext cx="7325032" cy="4572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Peak Frequency Contour measurements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199" y="990600"/>
            <a:ext cx="8335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</a:rPr>
              <a:t>Based on peaks in each spectral slice in a selection</a:t>
            </a:r>
            <a:endParaRPr lang="en-US" sz="2000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Peak Frequency Contour measurements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199" y="990600"/>
            <a:ext cx="8335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</a:rPr>
              <a:t>Measurements derived from PFC</a:t>
            </a:r>
            <a:endParaRPr lang="en-US" sz="2000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3" name="Picture 2" descr="PFCmsmt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44" y="2259034"/>
            <a:ext cx="4600912" cy="2198666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noteGraphic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248400"/>
            <a:ext cx="439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3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38200" y="609600"/>
          <a:ext cx="746760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Image" r:id="rId4" imgW="7084854" imgH="5100282" progId="Photoshop.Image.7">
                  <p:embed/>
                </p:oleObj>
              </mc:Choice>
              <mc:Fallback>
                <p:oleObj name="Image" r:id="rId4" imgW="7084854" imgH="510028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09600"/>
                        <a:ext cx="7467600" cy="560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Limitations of basic Raven measurements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950" y="4518068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Basic Raven measurements are based on </a:t>
            </a:r>
            <a:r>
              <a:rPr lang="en-US" i="1" dirty="0" smtClean="0">
                <a:latin typeface="Arial"/>
                <a:cs typeface="Arial"/>
              </a:rPr>
              <a:t>everything </a:t>
            </a:r>
            <a:r>
              <a:rPr lang="en-US" dirty="0" smtClean="0">
                <a:latin typeface="Arial"/>
                <a:cs typeface="Arial"/>
              </a:rPr>
              <a:t>in the selection box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950" y="1733961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Variability of manually drawn boxes: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5926" y="2103225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signal-to-noise ratio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5926" y="3203691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brightness and contrast settings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5926" y="2470047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distance between animal and </a:t>
            </a:r>
            <a:r>
              <a:rPr lang="en-US" dirty="0" err="1" smtClean="0">
                <a:latin typeface="Arial"/>
                <a:cs typeface="Arial"/>
              </a:rPr>
              <a:t>mic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926" y="357051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human subjectivity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5926" y="283686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reverberation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5926" y="393733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5710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Limitations of basic Raven measurements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199" y="941756"/>
            <a:ext cx="8335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</a:rPr>
              <a:t>Inter-observer variation </a:t>
            </a:r>
            <a:endParaRPr lang="en-US" sz="2000" dirty="0">
              <a:solidFill>
                <a:srgbClr val="000099"/>
              </a:solidFill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752096"/>
              </p:ext>
            </p:extLst>
          </p:nvPr>
        </p:nvGraphicFramePr>
        <p:xfrm>
          <a:off x="555715" y="1935282"/>
          <a:ext cx="4133829" cy="370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3" imgW="3416300" imgH="3060700" progId="Excel.Sheet.12">
                  <p:embed/>
                </p:oleObj>
              </mc:Choice>
              <mc:Fallback>
                <p:oleObj name="Worksheet" r:id="rId3" imgW="3416300" imgH="3060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715" y="1935282"/>
                        <a:ext cx="4133829" cy="370354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876" y="1073172"/>
            <a:ext cx="3094772" cy="270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363" y="3893912"/>
            <a:ext cx="3094284" cy="2700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Mitigating measurement limitations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44" y="119323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“Robust” measurements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344" y="1876536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Measurements based on Peak Frequency Contour</a:t>
            </a:r>
          </a:p>
        </p:txBody>
      </p:sp>
      <p:pic>
        <p:nvPicPr>
          <p:cNvPr id="3" name="Picture 2" descr="Robust5-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1" y="2629333"/>
            <a:ext cx="4142628" cy="2954135"/>
          </a:xfrm>
          <a:prstGeom prst="rect">
            <a:avLst/>
          </a:prstGeom>
        </p:spPr>
      </p:pic>
      <p:pic>
        <p:nvPicPr>
          <p:cNvPr id="5" name="Picture 4" descr="RavenPFC-CAW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25" y="4039379"/>
            <a:ext cx="5004377" cy="26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“Robust” measurements of energy distribution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6906" y="3782207"/>
            <a:ext cx="8335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6213" indent="-176213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800" dirty="0" smtClean="0">
                <a:latin typeface="Arial" charset="0"/>
              </a:rPr>
              <a:t>Based on percentile distributions of energy in time and frequency</a:t>
            </a:r>
            <a:endParaRPr lang="en-US" sz="1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63" y="1218386"/>
            <a:ext cx="748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Measurements that are less sensitive to (“robust” against) variation in: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039" y="155208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signal-to-noise ratio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039" y="2553166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brightness and contrast settings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039" y="188577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distance between animal and </a:t>
            </a:r>
            <a:r>
              <a:rPr lang="en-US" dirty="0" err="1" smtClean="0">
                <a:latin typeface="Arial"/>
                <a:cs typeface="Arial"/>
              </a:rPr>
              <a:t>mic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039" y="288686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human subjectivity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039" y="221947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reverberation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39" y="322055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&gt;"/>
            </a:pPr>
            <a:r>
              <a:rPr lang="en-US" dirty="0" smtClean="0">
                <a:latin typeface="Arial"/>
                <a:cs typeface="Arial"/>
              </a:rPr>
              <a:t>. . 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02518" y="4234373"/>
            <a:ext cx="4422946" cy="2481402"/>
            <a:chOff x="2502518" y="4234373"/>
            <a:chExt cx="4422946" cy="2481402"/>
          </a:xfrm>
        </p:grpSpPr>
        <p:pic>
          <p:nvPicPr>
            <p:cNvPr id="16" name="Picture 15" descr="Normal-pdf-quantile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518" y="4328340"/>
              <a:ext cx="4138964" cy="2387435"/>
            </a:xfrm>
            <a:prstGeom prst="rect">
              <a:avLst/>
            </a:prstGeom>
            <a:ln w="3175" cap="sq" cmpd="sng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 rot="5400000">
              <a:off x="5715360" y="5167478"/>
              <a:ext cx="2143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http://</a:t>
              </a:r>
              <a:r>
                <a:rPr lang="en-US" sz="1200" dirty="0" err="1" smtClean="0"/>
                <a:t>commons.wikimedia.org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06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Robust-centerTF-labell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2" y="1080925"/>
            <a:ext cx="7875057" cy="5616123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“Robust” measurements of energy distribution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522471" y="4046205"/>
            <a:ext cx="2188035" cy="338554"/>
            <a:chOff x="1522471" y="4046205"/>
            <a:chExt cx="2188035" cy="33855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207586" y="4239905"/>
              <a:ext cx="5029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022101" y="4046205"/>
              <a:ext cx="1197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Myriad Pro"/>
                  <a:cs typeface="Myriad Pro"/>
                </a:rPr>
                <a:t>50% energy</a:t>
              </a:r>
              <a:endParaRPr lang="en-US" sz="1600" dirty="0">
                <a:solidFill>
                  <a:srgbClr val="FF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1522471" y="4239905"/>
              <a:ext cx="5029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36714" y="4046205"/>
            <a:ext cx="3311558" cy="338554"/>
            <a:chOff x="3736714" y="4046205"/>
            <a:chExt cx="3311558" cy="338554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5950992" y="4239905"/>
              <a:ext cx="109728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98072" y="4046205"/>
              <a:ext cx="1197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Myriad Pro"/>
                  <a:cs typeface="Myriad Pro"/>
                </a:rPr>
                <a:t>50% energy</a:t>
              </a:r>
              <a:endParaRPr lang="en-US" sz="1600" dirty="0">
                <a:solidFill>
                  <a:srgbClr val="FF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3736714" y="4239905"/>
              <a:ext cx="109728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13340" y="1563125"/>
            <a:ext cx="1197764" cy="1564173"/>
            <a:chOff x="5913340" y="1563125"/>
            <a:chExt cx="1197764" cy="1564173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512222" y="1563125"/>
              <a:ext cx="0" cy="603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512222" y="2523794"/>
              <a:ext cx="0" cy="603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913340" y="2141154"/>
              <a:ext cx="1197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Myriad Pro"/>
                  <a:cs typeface="Myriad Pro"/>
                </a:rPr>
                <a:t>50% energy</a:t>
              </a:r>
              <a:endParaRPr lang="en-US" sz="1600" dirty="0">
                <a:solidFill>
                  <a:srgbClr val="FF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913340" y="3150672"/>
            <a:ext cx="1197764" cy="1287604"/>
            <a:chOff x="5913340" y="3150672"/>
            <a:chExt cx="1197764" cy="1287604"/>
          </a:xfrm>
        </p:grpSpPr>
        <p:sp>
          <p:nvSpPr>
            <p:cNvPr id="45" name="TextBox 44"/>
            <p:cNvSpPr txBox="1"/>
            <p:nvPr/>
          </p:nvSpPr>
          <p:spPr>
            <a:xfrm>
              <a:off x="5913340" y="3590295"/>
              <a:ext cx="1197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Myriad Pro"/>
                  <a:cs typeface="Myriad Pro"/>
                </a:rPr>
                <a:t>50% energy</a:t>
              </a:r>
              <a:endParaRPr lang="en-US" sz="1600" dirty="0">
                <a:solidFill>
                  <a:srgbClr val="FF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512222" y="3981076"/>
              <a:ext cx="0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6512222" y="3150672"/>
              <a:ext cx="0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74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“Robust” measurements of energy distribution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" name="Picture 4" descr="Robust5-95-labell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0" y="1096611"/>
            <a:ext cx="7889181" cy="562619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522473" y="3866807"/>
            <a:ext cx="78133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14332" y="4037774"/>
            <a:ext cx="375267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311951" y="4062492"/>
            <a:ext cx="2946920" cy="338554"/>
            <a:chOff x="2311951" y="4062492"/>
            <a:chExt cx="2946920" cy="338554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412242" y="4257882"/>
              <a:ext cx="84662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17887" y="4062492"/>
              <a:ext cx="1358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Myriad Pro"/>
                  <a:cs typeface="Myriad Pro"/>
                </a:rPr>
                <a:t>90% Duration</a:t>
              </a:r>
              <a:endParaRPr lang="en-US" sz="1600" dirty="0">
                <a:solidFill>
                  <a:srgbClr val="FF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311951" y="4257882"/>
              <a:ext cx="84662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V="1">
            <a:off x="6667304" y="3736842"/>
            <a:ext cx="0" cy="716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95243" y="2076024"/>
            <a:ext cx="0" cy="2376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315894" y="2059738"/>
            <a:ext cx="1537445" cy="1644537"/>
            <a:chOff x="5315894" y="2059738"/>
            <a:chExt cx="1537445" cy="1644537"/>
          </a:xfrm>
        </p:grpSpPr>
        <p:sp>
          <p:nvSpPr>
            <p:cNvPr id="28" name="TextBox 27"/>
            <p:cNvSpPr txBox="1"/>
            <p:nvPr/>
          </p:nvSpPr>
          <p:spPr>
            <a:xfrm>
              <a:off x="5315894" y="2702902"/>
              <a:ext cx="1537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Myriad Pro"/>
                  <a:cs typeface="Myriad Pro"/>
                </a:rPr>
                <a:t>90% Bandwidth</a:t>
              </a:r>
              <a:endParaRPr lang="en-US" sz="1600" dirty="0">
                <a:solidFill>
                  <a:srgbClr val="FF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6084616" y="2059738"/>
              <a:ext cx="0" cy="7001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084616" y="3004125"/>
              <a:ext cx="0" cy="7001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Limitations of basic Raven measurements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199" y="990600"/>
            <a:ext cx="8335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</a:rPr>
              <a:t>Inter-observer variation </a:t>
            </a:r>
            <a:endParaRPr lang="en-US" sz="2000" dirty="0">
              <a:solidFill>
                <a:srgbClr val="000099"/>
              </a:solidFill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472418"/>
              </p:ext>
            </p:extLst>
          </p:nvPr>
        </p:nvGraphicFramePr>
        <p:xfrm>
          <a:off x="555715" y="1935282"/>
          <a:ext cx="4133829" cy="370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Worksheet" r:id="rId3" imgW="3416300" imgH="3060700" progId="Excel.Sheet.12">
                  <p:embed/>
                </p:oleObj>
              </mc:Choice>
              <mc:Fallback>
                <p:oleObj name="Worksheet" r:id="rId3" imgW="3416300" imgH="3060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715" y="1935282"/>
                        <a:ext cx="4133829" cy="370354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876" y="1073172"/>
            <a:ext cx="3094772" cy="2702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363" y="3893912"/>
            <a:ext cx="3094284" cy="27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363" y="3893912"/>
            <a:ext cx="3094284" cy="270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876" y="1073172"/>
            <a:ext cx="3094772" cy="2702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451" y="3893911"/>
            <a:ext cx="3110324" cy="2706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51" y="1073171"/>
            <a:ext cx="3108960" cy="2706624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199" y="381000"/>
            <a:ext cx="8213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</a:rPr>
              <a:t>Limitations of basic Raven measurements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199" y="990600"/>
            <a:ext cx="8335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</a:rPr>
              <a:t>Inter-observer variation </a:t>
            </a:r>
            <a:endParaRPr lang="en-US" sz="2000" dirty="0">
              <a:solidFill>
                <a:srgbClr val="000099"/>
              </a:solidFill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13062"/>
              </p:ext>
            </p:extLst>
          </p:nvPr>
        </p:nvGraphicFramePr>
        <p:xfrm>
          <a:off x="389687" y="2411511"/>
          <a:ext cx="4761260" cy="287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Worksheet" r:id="rId7" imgW="5067300" imgH="3060700" progId="Excel.Sheet.12">
                  <p:embed/>
                </p:oleObj>
              </mc:Choice>
              <mc:Fallback>
                <p:oleObj name="Worksheet" r:id="rId7" imgW="5067300" imgH="3060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687" y="2411511"/>
                        <a:ext cx="4761260" cy="287584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noteGraphic">
            <a:hlinkClick r:id="rId9" action="ppaction://program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248400"/>
            <a:ext cx="439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On-screen Show (4:3)</PresentationFormat>
  <Paragraphs>55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Grande</vt:lpstr>
      <vt:lpstr>Myriad Pro</vt:lpstr>
      <vt:lpstr>Times New Roman</vt:lpstr>
      <vt:lpstr>Office Theme</vt:lpstr>
      <vt:lpstr>Worksheet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167</cp:revision>
  <dcterms:created xsi:type="dcterms:W3CDTF">2011-09-18T17:01:18Z</dcterms:created>
  <dcterms:modified xsi:type="dcterms:W3CDTF">2019-01-17T22:45:39Z</dcterms:modified>
</cp:coreProperties>
</file>