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1" r:id="rId2"/>
    <p:sldId id="280" r:id="rId3"/>
    <p:sldId id="293" r:id="rId4"/>
    <p:sldId id="269" r:id="rId5"/>
    <p:sldId id="290" r:id="rId6"/>
    <p:sldId id="289" r:id="rId7"/>
    <p:sldId id="278" r:id="rId8"/>
    <p:sldId id="286" r:id="rId9"/>
    <p:sldId id="292" r:id="rId10"/>
    <p:sldId id="287" r:id="rId11"/>
    <p:sldId id="276" r:id="rId12"/>
    <p:sldId id="272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/ZyJNHO3U2tIB/Os5VFP8w==" hashData="e+VWcin3B4xDmkfogaSQlryoV92MY7h0k16n5D7pkX6UnzYKcnqSXonlnYwTxNAqFMb1ur6Gn5wibyFQZScuf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7E70B"/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1" autoAdjust="0"/>
    <p:restoredTop sz="90671" autoAdjust="0"/>
  </p:normalViewPr>
  <p:slideViewPr>
    <p:cSldViewPr>
      <p:cViewPr varScale="1">
        <p:scale>
          <a:sx n="97" d="100"/>
          <a:sy n="97" d="100"/>
        </p:scale>
        <p:origin x="78" y="26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8" d="100"/>
        <a:sy n="15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1FD0C-9F02-461D-B6CF-27C99CD700B1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2DFCA-806E-4D89-B87F-337C705C2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15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RESTRUCTURE:</a:t>
            </a:r>
          </a:p>
          <a:p>
            <a:r>
              <a:rPr lang="en-US" dirty="0" smtClean="0"/>
              <a:t>STAGE</a:t>
            </a:r>
            <a:r>
              <a:rPr lang="en-US" baseline="0" dirty="0" smtClean="0"/>
              <a:t> 1:  Identify candidate detections (by identifying gaps)</a:t>
            </a:r>
          </a:p>
          <a:p>
            <a:r>
              <a:rPr lang="en-US" baseline="0" dirty="0" smtClean="0"/>
              <a:t>STAGE 2:  Screen candidates by duration and occupancy.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2DFCA-806E-4D89-B87F-337C705C23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32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RESTRUCTURE:</a:t>
            </a:r>
          </a:p>
          <a:p>
            <a:r>
              <a:rPr lang="en-US" dirty="0" smtClean="0"/>
              <a:t>STAGE</a:t>
            </a:r>
            <a:r>
              <a:rPr lang="en-US" baseline="0" dirty="0" smtClean="0"/>
              <a:t> 1:  Identify candidate detections (by identifying gaps)</a:t>
            </a:r>
          </a:p>
          <a:p>
            <a:r>
              <a:rPr lang="en-US" baseline="0" dirty="0" smtClean="0"/>
              <a:t>STAGE 2:  Screen candidates by duration and occupancy.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2DFCA-806E-4D89-B87F-337C705C23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32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2DFCA-806E-4D89-B87F-337C705C23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32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706F-E117-4242-A905-12B43F8BE946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2E44-F606-4EF4-AFD7-7AA089849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0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706F-E117-4242-A905-12B43F8BE946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2E44-F606-4EF4-AFD7-7AA089849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76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706F-E117-4242-A905-12B43F8BE946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2E44-F606-4EF4-AFD7-7AA089849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55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706F-E117-4242-A905-12B43F8BE946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2E44-F606-4EF4-AFD7-7AA089849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24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706F-E117-4242-A905-12B43F8BE946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2E44-F606-4EF4-AFD7-7AA089849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4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706F-E117-4242-A905-12B43F8BE946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2E44-F606-4EF4-AFD7-7AA089849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09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706F-E117-4242-A905-12B43F8BE946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2E44-F606-4EF4-AFD7-7AA089849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6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706F-E117-4242-A905-12B43F8BE946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2E44-F606-4EF4-AFD7-7AA089849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1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706F-E117-4242-A905-12B43F8BE946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2E44-F606-4EF4-AFD7-7AA089849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4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706F-E117-4242-A905-12B43F8BE946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2E44-F606-4EF4-AFD7-7AA089849492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52450" y="762000"/>
            <a:ext cx="8039100" cy="0"/>
          </a:xfrm>
          <a:prstGeom prst="line">
            <a:avLst/>
          </a:prstGeom>
          <a:ln w="127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376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706F-E117-4242-A905-12B43F8BE946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2E44-F606-4EF4-AFD7-7AA089849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60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706F-E117-4242-A905-12B43F8BE946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2E44-F606-4EF4-AFD7-7AA089849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73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2706F-E117-4242-A905-12B43F8BE946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02E44-F606-4EF4-AFD7-7AA089849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4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hyperlink" Target="file:///C:\Program%20Files\Raven-development\Raven.ba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52500" y="228600"/>
            <a:ext cx="7239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000" dirty="0" smtClean="0">
                <a:solidFill>
                  <a:srgbClr val="C00000"/>
                </a:solidFill>
                <a:latin typeface="Arial" charset="0"/>
              </a:rPr>
              <a:t>Band-Limited </a:t>
            </a:r>
            <a:r>
              <a:rPr lang="en-US" sz="3000" dirty="0">
                <a:solidFill>
                  <a:srgbClr val="C00000"/>
                </a:solidFill>
                <a:latin typeface="Arial" charset="0"/>
              </a:rPr>
              <a:t>E</a:t>
            </a:r>
            <a:r>
              <a:rPr lang="en-US" sz="3000" dirty="0" smtClean="0">
                <a:solidFill>
                  <a:srgbClr val="C00000"/>
                </a:solidFill>
                <a:latin typeface="Arial" charset="0"/>
              </a:rPr>
              <a:t>nergy Detector (BLED)</a:t>
            </a:r>
            <a:endParaRPr lang="en-US" sz="3000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4" name="Picture 3" descr="BlackCappedVireo-BLED detectect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8271753" cy="3380630"/>
          </a:xfrm>
          <a:prstGeom prst="rect">
            <a:avLst/>
          </a:prstGeom>
          <a:ln w="3175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BLEDconfig-BCV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905000"/>
            <a:ext cx="2819400" cy="3915175"/>
          </a:xfrm>
          <a:prstGeom prst="rect">
            <a:avLst/>
          </a:prstGeom>
          <a:ln w="3175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5856464" y="6172200"/>
            <a:ext cx="3262471" cy="605161"/>
            <a:chOff x="5856464" y="6077352"/>
            <a:chExt cx="3262471" cy="605161"/>
          </a:xfrm>
        </p:grpSpPr>
        <p:pic>
          <p:nvPicPr>
            <p:cNvPr id="10" name="Picture 6" descr="CLO BRP for PPT.eps"/>
            <p:cNvPicPr>
              <a:picLocks noChangeAspect="1"/>
            </p:cNvPicPr>
            <p:nvPr/>
          </p:nvPicPr>
          <p:blipFill>
            <a:blip r:embed="rId4" cstate="print"/>
            <a:srcRect l="11752" r="11208" b="72114"/>
            <a:stretch>
              <a:fillRect/>
            </a:stretch>
          </p:blipFill>
          <p:spPr bwMode="auto">
            <a:xfrm>
              <a:off x="5867400" y="6077352"/>
              <a:ext cx="3187860" cy="341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5856464" y="6374736"/>
              <a:ext cx="3262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venir Medium"/>
                  <a:ea typeface="PMingLiU-ExtB"/>
                  <a:cs typeface="Avenir Medium"/>
                </a:rPr>
                <a:t>Bioacoustics Research Program</a:t>
              </a:r>
              <a:endParaRPr lang="en-US" sz="1400" dirty="0">
                <a:latin typeface="Avenir Medium"/>
                <a:ea typeface="PMingLiU-ExtB"/>
                <a:cs typeface="Avenir Medium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8910" y="5584698"/>
            <a:ext cx="3400308" cy="1196077"/>
            <a:chOff x="108910" y="5584698"/>
            <a:chExt cx="3400308" cy="1196077"/>
          </a:xfrm>
        </p:grpSpPr>
        <p:sp>
          <p:nvSpPr>
            <p:cNvPr id="17" name="Text Box 1029"/>
            <p:cNvSpPr txBox="1">
              <a:spLocks noChangeArrowheads="1"/>
            </p:cNvSpPr>
            <p:nvPr/>
          </p:nvSpPr>
          <p:spPr bwMode="auto">
            <a:xfrm>
              <a:off x="108910" y="6534554"/>
              <a:ext cx="310943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000" dirty="0">
                  <a:latin typeface="Arial" charset="0"/>
                </a:rPr>
                <a:t>© </a:t>
              </a:r>
              <a:r>
                <a:rPr lang="en-US" sz="1000" dirty="0" smtClean="0">
                  <a:latin typeface="Arial" charset="0"/>
                </a:rPr>
                <a:t>2007-15, </a:t>
              </a:r>
              <a:r>
                <a:rPr lang="en-US" sz="1000" dirty="0">
                  <a:latin typeface="Arial" charset="0"/>
                </a:rPr>
                <a:t>Cornell Bioacoustics Research Program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8910" y="5584698"/>
              <a:ext cx="34003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Sound Analysis Workshop</a:t>
              </a:r>
              <a:br>
                <a:rPr lang="en-US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400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Sierra </a:t>
              </a:r>
              <a:r>
                <a:rPr lang="en-US" sz="1400" dirty="0" smtClean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Nevada Field Campus</a:t>
              </a:r>
              <a:br>
                <a:rPr lang="en-US" sz="1400" dirty="0" smtClean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400" dirty="0" smtClean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San Francisco State University</a:t>
              </a:r>
              <a:br>
                <a:rPr lang="en-US" sz="1400" dirty="0" smtClean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400" dirty="0" smtClean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13 – 15 June 2015</a:t>
              </a:r>
              <a:endParaRPr lang="en-US" sz="1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885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7239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dirty="0" smtClean="0">
                <a:solidFill>
                  <a:srgbClr val="C00000"/>
                </a:solidFill>
                <a:latin typeface="Arial" charset="0"/>
              </a:rPr>
              <a:t>Band-Limited </a:t>
            </a:r>
            <a:r>
              <a:rPr lang="en-US" sz="3000" dirty="0">
                <a:solidFill>
                  <a:srgbClr val="C00000"/>
                </a:solidFill>
                <a:latin typeface="Arial" charset="0"/>
              </a:rPr>
              <a:t>E</a:t>
            </a:r>
            <a:r>
              <a:rPr lang="en-US" sz="3000" dirty="0" smtClean="0">
                <a:solidFill>
                  <a:srgbClr val="C00000"/>
                </a:solidFill>
                <a:latin typeface="Arial" charset="0"/>
              </a:rPr>
              <a:t>nergy </a:t>
            </a:r>
            <a:r>
              <a:rPr lang="en-US" sz="3000" dirty="0">
                <a:solidFill>
                  <a:srgbClr val="C00000"/>
                </a:solidFill>
                <a:latin typeface="Arial" charset="0"/>
              </a:rPr>
              <a:t>D</a:t>
            </a:r>
            <a:r>
              <a:rPr lang="en-US" sz="3000" dirty="0" smtClean="0">
                <a:solidFill>
                  <a:srgbClr val="C00000"/>
                </a:solidFill>
                <a:latin typeface="Arial" charset="0"/>
              </a:rPr>
              <a:t>etector</a:t>
            </a:r>
            <a:endParaRPr lang="en-US" sz="30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57200" y="7620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000099"/>
                </a:solidFill>
                <a:latin typeface="Arial" charset="0"/>
              </a:rPr>
              <a:t>What do we mean by </a:t>
            </a:r>
            <a:r>
              <a:rPr lang="en-US" i="1" dirty="0" smtClean="0">
                <a:solidFill>
                  <a:srgbClr val="000099"/>
                </a:solidFill>
                <a:latin typeface="Arial" charset="0"/>
              </a:rPr>
              <a:t>too sparse</a:t>
            </a:r>
            <a:r>
              <a:rPr lang="en-US" dirty="0" smtClean="0">
                <a:solidFill>
                  <a:srgbClr val="000099"/>
                </a:solidFill>
                <a:latin typeface="Arial" charset="0"/>
              </a:rPr>
              <a:t>?</a:t>
            </a:r>
            <a:endParaRPr lang="en-US" dirty="0">
              <a:solidFill>
                <a:srgbClr val="000099"/>
              </a:solidFill>
              <a:latin typeface="Arial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657600" y="2819400"/>
            <a:ext cx="5334000" cy="1213812"/>
            <a:chOff x="3657600" y="2819400"/>
            <a:chExt cx="5334000" cy="1213812"/>
          </a:xfrm>
        </p:grpSpPr>
        <p:sp>
          <p:nvSpPr>
            <p:cNvPr id="5" name="Rectangle 4"/>
            <p:cNvSpPr/>
            <p:nvPr/>
          </p:nvSpPr>
          <p:spPr>
            <a:xfrm>
              <a:off x="3657600" y="2890212"/>
              <a:ext cx="5334000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4042436" y="3758256"/>
              <a:ext cx="76698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290513" indent="-290513" eaLnBrk="1" hangingPunct="1">
                <a:spcBef>
                  <a:spcPct val="50000"/>
                </a:spcBef>
              </a:pPr>
              <a:r>
                <a:rPr lang="en-US" sz="1000" i="1" dirty="0" smtClean="0">
                  <a:latin typeface="Arial" charset="0"/>
                </a:rPr>
                <a:t>Time →</a:t>
              </a:r>
              <a:endParaRPr lang="en-US" sz="1000" i="1" dirty="0">
                <a:latin typeface="Arial" charset="0"/>
              </a:endParaRPr>
            </a:p>
          </p:txBody>
        </p:sp>
        <p:pic>
          <p:nvPicPr>
            <p:cNvPr id="10" name="Picture 9" descr="Pileated Noise slices (scaled)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439" y="2910750"/>
              <a:ext cx="5036495" cy="884979"/>
            </a:xfrm>
            <a:prstGeom prst="rect">
              <a:avLst/>
            </a:prstGeom>
          </p:spPr>
        </p:pic>
        <p:pic>
          <p:nvPicPr>
            <p:cNvPr id="27" name="Picture 26" descr="Detect candidates-overlay.png"/>
            <p:cNvPicPr>
              <a:picLocks noChangeAspect="1"/>
            </p:cNvPicPr>
            <p:nvPr/>
          </p:nvPicPr>
          <p:blipFill>
            <a:blip r:embed="rId3" cstate="print">
              <a:alphaModFix amt="6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4327" y="2907885"/>
              <a:ext cx="4841873" cy="36426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 rot="16200000">
              <a:off x="3294358" y="3246440"/>
              <a:ext cx="106952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>
                  <a:latin typeface="Arial"/>
                  <a:cs typeface="Arial"/>
                </a:rPr>
                <a:t>In-band power (dB)</a:t>
              </a:r>
              <a:endParaRPr lang="en-US" sz="800" dirty="0">
                <a:latin typeface="Arial"/>
                <a:cs typeface="Arial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134825" y="3259620"/>
              <a:ext cx="4712012" cy="0"/>
            </a:xfrm>
            <a:prstGeom prst="line">
              <a:avLst/>
            </a:prstGeom>
            <a:ln w="9525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4392279" y="2969748"/>
              <a:ext cx="479822" cy="793857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40000"/>
              </a:schemeClr>
            </a:solidFill>
            <a:ln>
              <a:solidFill>
                <a:srgbClr val="0000FF"/>
              </a:solidFill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255588" y="2969748"/>
              <a:ext cx="437974" cy="793857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40000"/>
              </a:schemeClr>
            </a:solidFill>
            <a:ln>
              <a:solidFill>
                <a:srgbClr val="0000FF"/>
              </a:solidFill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66863" y="2969748"/>
              <a:ext cx="456187" cy="793857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40000"/>
              </a:schemeClr>
            </a:solidFill>
            <a:ln>
              <a:solidFill>
                <a:srgbClr val="0000FF"/>
              </a:solidFill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132102" y="2969748"/>
              <a:ext cx="440273" cy="793857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40000"/>
              </a:schemeClr>
            </a:solidFill>
            <a:ln>
              <a:solidFill>
                <a:srgbClr val="0000FF"/>
              </a:solidFill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097340" y="2969748"/>
              <a:ext cx="432352" cy="793857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40000"/>
              </a:schemeClr>
            </a:solidFill>
            <a:ln>
              <a:solidFill>
                <a:srgbClr val="0000FF"/>
              </a:solidFill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114800" y="15240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/>
                <a:cs typeface="Arial"/>
              </a:rPr>
              <a:t>Occupancy: </a:t>
            </a:r>
            <a:r>
              <a:rPr lang="en-US" sz="1600" i="1" dirty="0" smtClean="0">
                <a:latin typeface="Arial"/>
                <a:cs typeface="Arial"/>
              </a:rPr>
              <a:t>The percentage of individual power values in a candidate detection that are above the SNR threshold.</a:t>
            </a:r>
            <a:endParaRPr lang="en-US" sz="1600" i="1" dirty="0">
              <a:latin typeface="Arial"/>
              <a:cs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"/>
          <a:stretch/>
        </p:blipFill>
        <p:spPr>
          <a:xfrm>
            <a:off x="228600" y="1447799"/>
            <a:ext cx="3276600" cy="4541717"/>
          </a:xfrm>
          <a:prstGeom prst="rect">
            <a:avLst/>
          </a:prstGeom>
          <a:ln w="3175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Oval 19"/>
          <p:cNvSpPr/>
          <p:nvPr/>
        </p:nvSpPr>
        <p:spPr>
          <a:xfrm>
            <a:off x="914400" y="4022000"/>
            <a:ext cx="1828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/>
          <p:cNvCxnSpPr>
            <a:stCxn id="20" idx="7"/>
          </p:cNvCxnSpPr>
          <p:nvPr/>
        </p:nvCxnSpPr>
        <p:spPr>
          <a:xfrm flipV="1">
            <a:off x="2475378" y="1752600"/>
            <a:ext cx="1639422" cy="23140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86200" y="4901624"/>
            <a:ext cx="4800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A candidate detection is too sparse if its occupancy is below the specified </a:t>
            </a:r>
            <a:r>
              <a:rPr lang="en-US" sz="1600" i="1" dirty="0" smtClean="0">
                <a:latin typeface="Arial"/>
                <a:cs typeface="Arial"/>
              </a:rPr>
              <a:t>Minimum Occupancy</a:t>
            </a:r>
            <a:r>
              <a:rPr lang="en-US" sz="1600" dirty="0" smtClean="0">
                <a:latin typeface="Arial"/>
                <a:cs typeface="Arial"/>
              </a:rPr>
              <a:t>.</a:t>
            </a:r>
            <a:endParaRPr lang="en-US" sz="16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066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0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85800" y="2169468"/>
            <a:ext cx="800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5613" indent="-455613" eaLnBrk="1" hangingPunct="1">
              <a:spcBef>
                <a:spcPct val="50000"/>
              </a:spcBef>
            </a:pPr>
            <a:r>
              <a:rPr lang="en-US" sz="1800" dirty="0" smtClean="0">
                <a:latin typeface="Arial" charset="0"/>
              </a:rPr>
              <a:t>1.2. Estimate the </a:t>
            </a:r>
            <a:r>
              <a:rPr lang="en-US" sz="1800" i="1" dirty="0" smtClean="0">
                <a:latin typeface="Arial" charset="0"/>
              </a:rPr>
              <a:t>background noise</a:t>
            </a:r>
            <a:r>
              <a:rPr lang="en-US" sz="1800" dirty="0" smtClean="0">
                <a:latin typeface="Arial" charset="0"/>
              </a:rPr>
              <a:t> by using a low percentile of all of </a:t>
            </a:r>
            <a:br>
              <a:rPr lang="en-US" sz="18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the in-band power values.</a:t>
            </a:r>
            <a:endParaRPr lang="en-US" sz="1800" dirty="0">
              <a:latin typeface="Arial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85800" y="1676400"/>
            <a:ext cx="800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5613" indent="-455613" eaLnBrk="1" hangingPunct="1">
              <a:spcBef>
                <a:spcPct val="50000"/>
              </a:spcBef>
            </a:pPr>
            <a:r>
              <a:rPr lang="en-US" sz="1800" dirty="0" smtClean="0">
                <a:latin typeface="Arial" charset="0"/>
              </a:rPr>
              <a:t>1.1. Compute </a:t>
            </a:r>
            <a:r>
              <a:rPr lang="en-US" sz="1800" i="1" dirty="0" smtClean="0">
                <a:latin typeface="Arial" charset="0"/>
              </a:rPr>
              <a:t>in-band power</a:t>
            </a:r>
            <a:r>
              <a:rPr lang="en-US" sz="1800" dirty="0" smtClean="0">
                <a:latin typeface="Arial" charset="0"/>
              </a:rPr>
              <a:t> for each frame (spectral slice).</a:t>
            </a:r>
            <a:endParaRPr lang="en-US" sz="1800" dirty="0">
              <a:latin typeface="Arial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5800" y="3432603"/>
            <a:ext cx="800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5613" indent="-455613" eaLnBrk="1" hangingPunct="1">
              <a:spcBef>
                <a:spcPct val="50000"/>
              </a:spcBef>
            </a:pPr>
            <a:r>
              <a:rPr lang="en-US" sz="1800" dirty="0" smtClean="0">
                <a:latin typeface="Arial" charset="0"/>
              </a:rPr>
              <a:t>1.4. Identify </a:t>
            </a:r>
            <a:r>
              <a:rPr lang="en-US" sz="1800" i="1" dirty="0" smtClean="0">
                <a:latin typeface="Arial" charset="0"/>
              </a:rPr>
              <a:t>gaps</a:t>
            </a:r>
            <a:r>
              <a:rPr lang="en-US" sz="1800" dirty="0" smtClean="0">
                <a:latin typeface="Arial" charset="0"/>
              </a:rPr>
              <a:t> longer than the </a:t>
            </a:r>
            <a:r>
              <a:rPr lang="en-US" sz="1800" i="1" dirty="0" smtClean="0">
                <a:latin typeface="Arial" charset="0"/>
              </a:rPr>
              <a:t>minimum separation</a:t>
            </a:r>
            <a:r>
              <a:rPr lang="en-US" sz="1800" dirty="0" smtClean="0">
                <a:latin typeface="Arial" charset="0"/>
              </a:rPr>
              <a:t> parameter where the power remains &lt; SNR threshold. </a:t>
            </a:r>
            <a:endParaRPr lang="en-US" sz="1800" dirty="0">
              <a:latin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85800" y="4202668"/>
            <a:ext cx="800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90513" indent="-290513" eaLnBrk="1" hangingPunct="1">
              <a:spcBef>
                <a:spcPct val="50000"/>
              </a:spcBef>
            </a:pPr>
            <a:r>
              <a:rPr lang="en-US" sz="1800" dirty="0" smtClean="0">
                <a:latin typeface="Arial" charset="0"/>
              </a:rPr>
              <a:t>1.5. Consider sequences of frames between gaps as </a:t>
            </a:r>
            <a:r>
              <a:rPr lang="en-US" sz="1800" i="1" dirty="0" smtClean="0">
                <a:latin typeface="Arial" charset="0"/>
              </a:rPr>
              <a:t>candidate detections</a:t>
            </a:r>
            <a:r>
              <a:rPr lang="en-US" sz="1800" dirty="0" smtClean="0">
                <a:latin typeface="Arial" charset="0"/>
              </a:rPr>
              <a:t>.</a:t>
            </a:r>
            <a:endParaRPr lang="en-US" sz="1800" dirty="0">
              <a:latin typeface="Arial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85800" y="5341550"/>
            <a:ext cx="800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5613" indent="-455613" eaLnBrk="1" hangingPunct="1">
              <a:spcBef>
                <a:spcPct val="50000"/>
              </a:spcBef>
            </a:pPr>
            <a:r>
              <a:rPr lang="en-US" sz="1800" dirty="0" smtClean="0">
                <a:latin typeface="Arial" charset="0"/>
              </a:rPr>
              <a:t>2.1.	Eliminate candidate detections that are too short, too long, or too sparse. </a:t>
            </a:r>
            <a:endParaRPr lang="en-US" sz="1800" dirty="0">
              <a:latin typeface="Arial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85800" y="5791200"/>
            <a:ext cx="800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5613" indent="-455613" eaLnBrk="1" hangingPunct="1">
              <a:spcBef>
                <a:spcPct val="50000"/>
              </a:spcBef>
            </a:pPr>
            <a:r>
              <a:rPr lang="en-US" sz="1800" dirty="0" smtClean="0">
                <a:latin typeface="Arial" charset="0"/>
              </a:rPr>
              <a:t>2.2.	Declare the remaining candidates as detections.</a:t>
            </a:r>
            <a:endParaRPr lang="en-US" sz="1800" dirty="0">
              <a:latin typeface="Arial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57200" y="7620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000099"/>
                </a:solidFill>
                <a:latin typeface="Arial" charset="0"/>
              </a:rPr>
              <a:t>How it works (recap)</a:t>
            </a:r>
            <a:endParaRPr lang="en-US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7239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dirty="0" smtClean="0">
                <a:solidFill>
                  <a:srgbClr val="C00000"/>
                </a:solidFill>
                <a:latin typeface="Arial" charset="0"/>
              </a:rPr>
              <a:t>Band-Limited </a:t>
            </a:r>
            <a:r>
              <a:rPr lang="en-US" sz="3000" dirty="0">
                <a:solidFill>
                  <a:srgbClr val="C00000"/>
                </a:solidFill>
                <a:latin typeface="Arial" charset="0"/>
              </a:rPr>
              <a:t>E</a:t>
            </a:r>
            <a:r>
              <a:rPr lang="en-US" sz="3000" dirty="0" smtClean="0">
                <a:solidFill>
                  <a:srgbClr val="C00000"/>
                </a:solidFill>
                <a:latin typeface="Arial" charset="0"/>
              </a:rPr>
              <a:t>nergy </a:t>
            </a:r>
            <a:r>
              <a:rPr lang="en-US" sz="3000" dirty="0">
                <a:solidFill>
                  <a:srgbClr val="C00000"/>
                </a:solidFill>
                <a:latin typeface="Arial" charset="0"/>
              </a:rPr>
              <a:t>D</a:t>
            </a:r>
            <a:r>
              <a:rPr lang="en-US" sz="3000" dirty="0" smtClean="0">
                <a:solidFill>
                  <a:srgbClr val="C00000"/>
                </a:solidFill>
                <a:latin typeface="Arial" charset="0"/>
              </a:rPr>
              <a:t>etector</a:t>
            </a:r>
            <a:endParaRPr lang="en-US" sz="30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85800" y="2939535"/>
            <a:ext cx="800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90513" indent="-290513" eaLnBrk="1" hangingPunct="1">
              <a:spcBef>
                <a:spcPct val="50000"/>
              </a:spcBef>
            </a:pPr>
            <a:r>
              <a:rPr lang="en-US" sz="1800" dirty="0" smtClean="0">
                <a:latin typeface="Arial" charset="0"/>
              </a:rPr>
              <a:t>1.3. Determine the SNR threshold (add specified dB value to noise estimate).</a:t>
            </a:r>
            <a:endParaRPr lang="en-US" sz="1800" dirty="0">
              <a:latin typeface="Arial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800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90513" indent="-290513" eaLnBrk="1" hangingPunct="1">
              <a:spcBef>
                <a:spcPct val="50000"/>
              </a:spcBef>
            </a:pPr>
            <a:r>
              <a:rPr lang="en-US" sz="1800" b="1" dirty="0" smtClean="0">
                <a:latin typeface="Arial" charset="0"/>
              </a:rPr>
              <a:t>Stage 1: Identify candidate detections</a:t>
            </a:r>
            <a:endParaRPr lang="en-US" sz="1800" b="1" dirty="0">
              <a:latin typeface="Arial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33400" y="4888468"/>
            <a:ext cx="800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90513" indent="-290513" eaLnBrk="1" hangingPunct="1">
              <a:spcBef>
                <a:spcPct val="50000"/>
              </a:spcBef>
            </a:pPr>
            <a:r>
              <a:rPr lang="en-US" sz="1800" b="1" dirty="0" smtClean="0">
                <a:latin typeface="Arial" charset="0"/>
              </a:rPr>
              <a:t>Stage 2: Prune candidates</a:t>
            </a:r>
            <a:endParaRPr lang="en-US" sz="18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75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1"/>
      <p:bldP spid="5" grpId="0"/>
      <p:bldP spid="6" grpId="0"/>
      <p:bldP spid="7" grpId="0"/>
      <p:bldP spid="8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57200" y="7620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000099"/>
                </a:solidFill>
                <a:latin typeface="Arial" charset="0"/>
              </a:rPr>
              <a:t>What you need</a:t>
            </a:r>
            <a:endParaRPr lang="en-US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447800" y="2133600"/>
            <a:ext cx="594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90513" indent="-290513" eaLnBrk="1" hangingPunct="1">
              <a:spcBef>
                <a:spcPct val="50000"/>
              </a:spcBef>
            </a:pPr>
            <a:r>
              <a:rPr lang="en-US" sz="1800" dirty="0" smtClean="0">
                <a:latin typeface="Arial" charset="0"/>
              </a:rPr>
              <a:t>1. Lower and upper frequency limits for target. </a:t>
            </a:r>
            <a:endParaRPr lang="en-US" sz="1800" dirty="0">
              <a:latin typeface="Arial" charset="0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1447800" y="2825234"/>
            <a:ext cx="5410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90513" indent="-290513" eaLnBrk="1" hangingPunct="1"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2</a:t>
            </a:r>
            <a:r>
              <a:rPr lang="en-US" sz="1800" dirty="0" smtClean="0">
                <a:latin typeface="Arial" charset="0"/>
              </a:rPr>
              <a:t>. Min and max duration of target. </a:t>
            </a:r>
            <a:endParaRPr lang="en-US" sz="1800" dirty="0">
              <a:latin typeface="Arial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447800" y="3516868"/>
            <a:ext cx="5562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90513" indent="-290513" eaLnBrk="1" hangingPunct="1"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3</a:t>
            </a:r>
            <a:r>
              <a:rPr lang="en-US" sz="1800" dirty="0" smtClean="0">
                <a:latin typeface="Arial" charset="0"/>
              </a:rPr>
              <a:t>. Minimum separation (“gap”) between targets. </a:t>
            </a:r>
            <a:endParaRPr lang="en-US" sz="1800" dirty="0">
              <a:latin typeface="Arial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7239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dirty="0" smtClean="0">
                <a:solidFill>
                  <a:srgbClr val="C00000"/>
                </a:solidFill>
                <a:latin typeface="Arial" charset="0"/>
              </a:rPr>
              <a:t>Band-Limited </a:t>
            </a:r>
            <a:r>
              <a:rPr lang="en-US" sz="3000" dirty="0">
                <a:solidFill>
                  <a:srgbClr val="C00000"/>
                </a:solidFill>
                <a:latin typeface="Arial" charset="0"/>
              </a:rPr>
              <a:t>E</a:t>
            </a:r>
            <a:r>
              <a:rPr lang="en-US" sz="3000" dirty="0" smtClean="0">
                <a:solidFill>
                  <a:srgbClr val="C00000"/>
                </a:solidFill>
                <a:latin typeface="Arial" charset="0"/>
              </a:rPr>
              <a:t>nergy </a:t>
            </a:r>
            <a:r>
              <a:rPr lang="en-US" sz="3000" dirty="0">
                <a:solidFill>
                  <a:srgbClr val="C00000"/>
                </a:solidFill>
                <a:latin typeface="Arial" charset="0"/>
              </a:rPr>
              <a:t>D</a:t>
            </a:r>
            <a:r>
              <a:rPr lang="en-US" sz="3000" dirty="0" smtClean="0">
                <a:solidFill>
                  <a:srgbClr val="C00000"/>
                </a:solidFill>
                <a:latin typeface="Arial" charset="0"/>
              </a:rPr>
              <a:t>etector</a:t>
            </a:r>
            <a:endParaRPr lang="en-US" sz="30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447800" y="5105400"/>
            <a:ext cx="502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90513" indent="-290513" eaLnBrk="1" hangingPunct="1"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4</a:t>
            </a:r>
            <a:r>
              <a:rPr lang="en-US" sz="1800" dirty="0" smtClean="0">
                <a:latin typeface="Arial" charset="0"/>
              </a:rPr>
              <a:t>. Approximate signal-to-noise ratio. </a:t>
            </a:r>
            <a:endParaRPr lang="en-US" sz="1800" dirty="0">
              <a:latin typeface="Arial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752600" y="3886200"/>
            <a:ext cx="5943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i="1" dirty="0" smtClean="0">
                <a:latin typeface="Arial" charset="0"/>
              </a:rPr>
              <a:t>The minimum separation needed to recognize that there are two separate events (rather than one with a brief </a:t>
            </a:r>
            <a:r>
              <a:rPr lang="en-US" sz="1400" i="1" dirty="0">
                <a:latin typeface="Arial" charset="0"/>
              </a:rPr>
              <a:t>dropout)</a:t>
            </a:r>
            <a:r>
              <a:rPr lang="en-US" sz="1400" i="1" dirty="0" smtClean="0">
                <a:latin typeface="Arial" charset="0"/>
              </a:rPr>
              <a:t>; this is typically much shorter than </a:t>
            </a:r>
            <a:r>
              <a:rPr lang="en-US" sz="1400" i="1" dirty="0">
                <a:latin typeface="Arial" charset="0"/>
              </a:rPr>
              <a:t>the minimum separation between events that you observe in the </a:t>
            </a:r>
            <a:r>
              <a:rPr lang="en-US" sz="1400" i="1" dirty="0" smtClean="0">
                <a:latin typeface="Arial" charset="0"/>
              </a:rPr>
              <a:t>recording.</a:t>
            </a:r>
            <a:endParaRPr lang="en-US" sz="1400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72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7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ED Noi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43686"/>
            <a:ext cx="3748024" cy="5204714"/>
          </a:xfrm>
          <a:prstGeom prst="rect">
            <a:avLst/>
          </a:prstGeom>
          <a:ln w="3175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BLED Targ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66800"/>
            <a:ext cx="3748024" cy="5204714"/>
          </a:xfrm>
          <a:prstGeom prst="rect">
            <a:avLst/>
          </a:prstGeom>
          <a:ln w="3175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609600" y="3657601"/>
            <a:ext cx="533400" cy="2918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257800" y="3657600"/>
            <a:ext cx="533400" cy="2918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7239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dirty="0" smtClean="0">
                <a:solidFill>
                  <a:srgbClr val="C00000"/>
                </a:solidFill>
                <a:latin typeface="Arial" charset="0"/>
              </a:rPr>
              <a:t>Band-Limited </a:t>
            </a:r>
            <a:r>
              <a:rPr lang="en-US" sz="3000" dirty="0">
                <a:solidFill>
                  <a:srgbClr val="C00000"/>
                </a:solidFill>
                <a:latin typeface="Arial" charset="0"/>
              </a:rPr>
              <a:t>E</a:t>
            </a:r>
            <a:r>
              <a:rPr lang="en-US" sz="3000" dirty="0" smtClean="0">
                <a:solidFill>
                  <a:srgbClr val="C00000"/>
                </a:solidFill>
                <a:latin typeface="Arial" charset="0"/>
              </a:rPr>
              <a:t>nergy </a:t>
            </a:r>
            <a:r>
              <a:rPr lang="en-US" sz="3000" dirty="0">
                <a:solidFill>
                  <a:srgbClr val="C00000"/>
                </a:solidFill>
                <a:latin typeface="Arial" charset="0"/>
              </a:rPr>
              <a:t>D</a:t>
            </a:r>
            <a:r>
              <a:rPr lang="en-US" sz="3000" dirty="0" smtClean="0">
                <a:solidFill>
                  <a:srgbClr val="C00000"/>
                </a:solidFill>
                <a:latin typeface="Arial" charset="0"/>
              </a:rPr>
              <a:t>etector</a:t>
            </a:r>
            <a:endParaRPr lang="en-US" sz="3000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10" name="Picture 9" descr="noteGraphic">
            <a:hlinkClick r:id="rId4" action="ppaction://program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248400"/>
            <a:ext cx="439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1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7239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dirty="0" smtClean="0">
                <a:solidFill>
                  <a:srgbClr val="C00000"/>
                </a:solidFill>
                <a:latin typeface="Arial" charset="0"/>
              </a:rPr>
              <a:t>Band-Limited </a:t>
            </a:r>
            <a:r>
              <a:rPr lang="en-US" sz="3000" dirty="0">
                <a:solidFill>
                  <a:srgbClr val="C00000"/>
                </a:solidFill>
                <a:latin typeface="Arial" charset="0"/>
              </a:rPr>
              <a:t>E</a:t>
            </a:r>
            <a:r>
              <a:rPr lang="en-US" sz="3000" dirty="0" smtClean="0">
                <a:solidFill>
                  <a:srgbClr val="C00000"/>
                </a:solidFill>
                <a:latin typeface="Arial" charset="0"/>
              </a:rPr>
              <a:t>nergy Detector (BLED)</a:t>
            </a:r>
            <a:endParaRPr lang="en-US" sz="30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33400" y="1535668"/>
            <a:ext cx="800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69863" indent="-169863" eaLnBrk="1" hangingPunct="1">
              <a:spcBef>
                <a:spcPct val="50000"/>
              </a:spcBef>
              <a:buFont typeface="Arial"/>
              <a:buChar char="•"/>
            </a:pPr>
            <a:r>
              <a:rPr lang="en-US" sz="1800" dirty="0" smtClean="0">
                <a:latin typeface="Arial" charset="0"/>
              </a:rPr>
              <a:t>Detects events where the energy in a </a:t>
            </a:r>
            <a:r>
              <a:rPr lang="en-US" sz="1800" i="1" dirty="0" smtClean="0">
                <a:solidFill>
                  <a:srgbClr val="0000FF"/>
                </a:solidFill>
                <a:latin typeface="Arial" charset="0"/>
              </a:rPr>
              <a:t>specified frequency band</a:t>
            </a:r>
            <a:r>
              <a:rPr lang="en-US" sz="1800" dirty="0" smtClean="0">
                <a:latin typeface="Arial" charset="0"/>
              </a:rPr>
              <a:t> exceeds a </a:t>
            </a:r>
            <a:r>
              <a:rPr lang="en-US" sz="1800" i="1" dirty="0" smtClean="0">
                <a:solidFill>
                  <a:srgbClr val="0000FF"/>
                </a:solidFill>
                <a:latin typeface="Arial" charset="0"/>
              </a:rPr>
              <a:t>threshold</a:t>
            </a:r>
            <a:r>
              <a:rPr lang="en-US" sz="1800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dirty="0" smtClean="0">
                <a:latin typeface="Arial" charset="0"/>
              </a:rPr>
              <a:t>for a specified </a:t>
            </a:r>
            <a:r>
              <a:rPr lang="en-US" sz="1800" i="1" dirty="0" smtClean="0">
                <a:solidFill>
                  <a:srgbClr val="0000FF"/>
                </a:solidFill>
                <a:latin typeface="Arial" charset="0"/>
              </a:rPr>
              <a:t>range of durations</a:t>
            </a:r>
            <a:r>
              <a:rPr lang="en-US" sz="1800" dirty="0" smtClean="0">
                <a:latin typeface="Arial" charset="0"/>
              </a:rPr>
              <a:t>.</a:t>
            </a:r>
            <a:endParaRPr lang="en-US" sz="1800" dirty="0">
              <a:latin typeface="Arial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33400" y="2514600"/>
            <a:ext cx="8801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69863" indent="-169863" eaLnBrk="1" hangingPunct="1">
              <a:spcBef>
                <a:spcPct val="50000"/>
              </a:spcBef>
              <a:buFont typeface="Arial"/>
              <a:buChar char="•"/>
            </a:pPr>
            <a:r>
              <a:rPr lang="en-US" sz="1800" dirty="0" smtClean="0">
                <a:latin typeface="Arial" charset="0"/>
              </a:rPr>
              <a:t>Gaps where the energy drops below the threshold are ignored unless </a:t>
            </a:r>
            <a:br>
              <a:rPr lang="en-US" sz="18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they exceed a </a:t>
            </a:r>
            <a:r>
              <a:rPr lang="en-US" sz="1800" i="1" dirty="0" smtClean="0">
                <a:solidFill>
                  <a:srgbClr val="0000FF"/>
                </a:solidFill>
                <a:latin typeface="Arial" charset="0"/>
              </a:rPr>
              <a:t>minimum separation threshold</a:t>
            </a:r>
            <a:r>
              <a:rPr lang="en-US" sz="1800" dirty="0" smtClean="0">
                <a:latin typeface="Arial" charset="0"/>
              </a:rPr>
              <a:t>.</a:t>
            </a:r>
            <a:endParaRPr lang="en-US" sz="1800" dirty="0">
              <a:latin typeface="Arial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" y="3493532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69863" indent="-169863" eaLnBrk="1" hangingPunct="1">
              <a:spcBef>
                <a:spcPct val="50000"/>
              </a:spcBef>
              <a:buFont typeface="Arial"/>
              <a:buChar char="•"/>
            </a:pPr>
            <a:r>
              <a:rPr lang="en-US" sz="1800" dirty="0" smtClean="0">
                <a:latin typeface="Arial" charset="0"/>
              </a:rPr>
              <a:t>The BLED is </a:t>
            </a:r>
            <a:r>
              <a:rPr lang="en-US" sz="1800" i="1" dirty="0" smtClean="0">
                <a:solidFill>
                  <a:srgbClr val="0000FF"/>
                </a:solidFill>
                <a:latin typeface="Arial" charset="0"/>
              </a:rPr>
              <a:t>non-specific</a:t>
            </a:r>
            <a:r>
              <a:rPr lang="en-US" sz="1800" dirty="0" smtClean="0">
                <a:latin typeface="Arial" charset="0"/>
              </a:rPr>
              <a:t>: it ignores shape and pattern of the sound.</a:t>
            </a:r>
            <a:endParaRPr lang="en-US" sz="1800" dirty="0">
              <a:latin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57200" y="7620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000099"/>
                </a:solidFill>
                <a:latin typeface="Arial" charset="0"/>
              </a:rPr>
              <a:t>What it does</a:t>
            </a:r>
            <a:endParaRPr lang="en-US" dirty="0">
              <a:solidFill>
                <a:srgbClr val="0000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49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ED Noi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43686"/>
            <a:ext cx="3748024" cy="5204714"/>
          </a:xfrm>
          <a:prstGeom prst="rect">
            <a:avLst/>
          </a:prstGeom>
          <a:ln w="3175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BLED Targ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66800"/>
            <a:ext cx="3748024" cy="5204714"/>
          </a:xfrm>
          <a:prstGeom prst="rect">
            <a:avLst/>
          </a:prstGeom>
          <a:ln w="3175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609600" y="3657601"/>
            <a:ext cx="533400" cy="2918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257800" y="3657600"/>
            <a:ext cx="533400" cy="2918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7239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dirty="0" smtClean="0">
                <a:solidFill>
                  <a:srgbClr val="C00000"/>
                </a:solidFill>
                <a:latin typeface="Arial" charset="0"/>
              </a:rPr>
              <a:t>Band-Limited </a:t>
            </a:r>
            <a:r>
              <a:rPr lang="en-US" sz="3000" dirty="0">
                <a:solidFill>
                  <a:srgbClr val="C00000"/>
                </a:solidFill>
                <a:latin typeface="Arial" charset="0"/>
              </a:rPr>
              <a:t>E</a:t>
            </a:r>
            <a:r>
              <a:rPr lang="en-US" sz="3000" dirty="0" smtClean="0">
                <a:solidFill>
                  <a:srgbClr val="C00000"/>
                </a:solidFill>
                <a:latin typeface="Arial" charset="0"/>
              </a:rPr>
              <a:t>nergy </a:t>
            </a:r>
            <a:r>
              <a:rPr lang="en-US" sz="3000" dirty="0">
                <a:solidFill>
                  <a:srgbClr val="C00000"/>
                </a:solidFill>
                <a:latin typeface="Arial" charset="0"/>
              </a:rPr>
              <a:t>D</a:t>
            </a:r>
            <a:r>
              <a:rPr lang="en-US" sz="3000" dirty="0" smtClean="0">
                <a:solidFill>
                  <a:srgbClr val="C00000"/>
                </a:solidFill>
                <a:latin typeface="Arial" charset="0"/>
              </a:rPr>
              <a:t>etector</a:t>
            </a:r>
            <a:endParaRPr lang="en-US" sz="3000" dirty="0"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13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457200" y="15240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0288" indent="-1030288"/>
            <a:r>
              <a:rPr lang="en-US" sz="2000" dirty="0" smtClean="0">
                <a:latin typeface="Arial"/>
                <a:cs typeface="Arial"/>
              </a:rPr>
              <a:t>Stage 1. Identify </a:t>
            </a:r>
            <a:r>
              <a:rPr lang="en-US" sz="2000" i="1" dirty="0" smtClean="0">
                <a:solidFill>
                  <a:srgbClr val="0000FF"/>
                </a:solidFill>
                <a:latin typeface="Arial"/>
                <a:cs typeface="Arial"/>
              </a:rPr>
              <a:t>candidate detections</a:t>
            </a:r>
            <a:r>
              <a:rPr lang="en-US" sz="2000" dirty="0" smtClean="0">
                <a:latin typeface="Arial"/>
                <a:cs typeface="Arial"/>
              </a:rPr>
              <a:t>, based on signal-to-noise ratio (SNR) in a specified frequency band.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7200" y="2873514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0288" indent="-1030288"/>
            <a:r>
              <a:rPr lang="en-US" sz="2000" dirty="0" smtClean="0">
                <a:latin typeface="Arial"/>
                <a:cs typeface="Arial"/>
              </a:rPr>
              <a:t>Stage 2.  Eliminate candidates that are </a:t>
            </a:r>
            <a:r>
              <a:rPr lang="en-US" sz="2000" i="1" dirty="0" smtClean="0">
                <a:solidFill>
                  <a:srgbClr val="0000FF"/>
                </a:solidFill>
                <a:latin typeface="Arial"/>
                <a:cs typeface="Arial"/>
              </a:rPr>
              <a:t>too short</a:t>
            </a:r>
            <a:r>
              <a:rPr lang="en-US" sz="2000" dirty="0" smtClean="0">
                <a:latin typeface="Arial"/>
                <a:cs typeface="Arial"/>
              </a:rPr>
              <a:t>, </a:t>
            </a:r>
            <a:r>
              <a:rPr lang="en-US" sz="2000" i="1" dirty="0" smtClean="0">
                <a:solidFill>
                  <a:srgbClr val="0000FF"/>
                </a:solidFill>
                <a:latin typeface="Arial"/>
                <a:cs typeface="Arial"/>
              </a:rPr>
              <a:t>too long</a:t>
            </a:r>
            <a:r>
              <a:rPr lang="en-US" sz="2000" dirty="0" smtClean="0">
                <a:latin typeface="Arial"/>
                <a:cs typeface="Arial"/>
              </a:rPr>
              <a:t>, or </a:t>
            </a:r>
            <a:br>
              <a:rPr lang="en-US" sz="2000" dirty="0" smtClean="0">
                <a:latin typeface="Arial"/>
                <a:cs typeface="Arial"/>
              </a:rPr>
            </a:br>
            <a:r>
              <a:rPr lang="en-US" sz="2000" i="1" dirty="0" smtClean="0">
                <a:solidFill>
                  <a:srgbClr val="0000FF"/>
                </a:solidFill>
                <a:latin typeface="Arial"/>
                <a:cs typeface="Arial"/>
              </a:rPr>
              <a:t>too sparse</a:t>
            </a:r>
            <a:r>
              <a:rPr lang="en-US" sz="2000" dirty="0" smtClean="0">
                <a:latin typeface="Arial"/>
                <a:cs typeface="Arial"/>
              </a:rPr>
              <a:t>.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72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7239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dirty="0" smtClean="0">
                <a:solidFill>
                  <a:srgbClr val="C00000"/>
                </a:solidFill>
                <a:latin typeface="Arial" charset="0"/>
              </a:rPr>
              <a:t>Band-Limited </a:t>
            </a:r>
            <a:r>
              <a:rPr lang="en-US" sz="3000" dirty="0">
                <a:solidFill>
                  <a:srgbClr val="C00000"/>
                </a:solidFill>
                <a:latin typeface="Arial" charset="0"/>
              </a:rPr>
              <a:t>E</a:t>
            </a:r>
            <a:r>
              <a:rPr lang="en-US" sz="3000" dirty="0" smtClean="0">
                <a:solidFill>
                  <a:srgbClr val="C00000"/>
                </a:solidFill>
                <a:latin typeface="Arial" charset="0"/>
              </a:rPr>
              <a:t>nergy </a:t>
            </a:r>
            <a:r>
              <a:rPr lang="en-US" sz="3000" dirty="0">
                <a:solidFill>
                  <a:srgbClr val="C00000"/>
                </a:solidFill>
                <a:latin typeface="Arial" charset="0"/>
              </a:rPr>
              <a:t>D</a:t>
            </a:r>
            <a:r>
              <a:rPr lang="en-US" sz="3000" dirty="0" smtClean="0">
                <a:solidFill>
                  <a:srgbClr val="C00000"/>
                </a:solidFill>
                <a:latin typeface="Arial" charset="0"/>
              </a:rPr>
              <a:t>etector</a:t>
            </a:r>
            <a:endParaRPr lang="en-US" sz="30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457200" y="7620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000099"/>
                </a:solidFill>
                <a:latin typeface="Arial" charset="0"/>
              </a:rPr>
              <a:t>How it works</a:t>
            </a:r>
            <a:endParaRPr lang="en-US" dirty="0">
              <a:solidFill>
                <a:srgbClr val="0000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26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457200" y="15240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0288" indent="-1030288"/>
            <a:r>
              <a:rPr lang="en-US" sz="2000" dirty="0" smtClean="0">
                <a:latin typeface="Arial"/>
                <a:cs typeface="Arial"/>
              </a:rPr>
              <a:t>Stage 1. Identify </a:t>
            </a:r>
            <a:r>
              <a:rPr lang="en-US" sz="2000" i="1" dirty="0" smtClean="0">
                <a:solidFill>
                  <a:srgbClr val="0000FF"/>
                </a:solidFill>
                <a:latin typeface="Arial"/>
                <a:cs typeface="Arial"/>
              </a:rPr>
              <a:t>candidate detections</a:t>
            </a:r>
            <a:r>
              <a:rPr lang="en-US" sz="2000" dirty="0" smtClean="0">
                <a:latin typeface="Arial"/>
                <a:cs typeface="Arial"/>
              </a:rPr>
              <a:t>, based on signal-to-noise ratio (SNR) in a specified frequency band.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72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7239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dirty="0" smtClean="0">
                <a:solidFill>
                  <a:srgbClr val="C00000"/>
                </a:solidFill>
                <a:latin typeface="Arial" charset="0"/>
              </a:rPr>
              <a:t>Band-Limited </a:t>
            </a:r>
            <a:r>
              <a:rPr lang="en-US" sz="3000" dirty="0">
                <a:solidFill>
                  <a:srgbClr val="C00000"/>
                </a:solidFill>
                <a:latin typeface="Arial" charset="0"/>
              </a:rPr>
              <a:t>E</a:t>
            </a:r>
            <a:r>
              <a:rPr lang="en-US" sz="3000" dirty="0" smtClean="0">
                <a:solidFill>
                  <a:srgbClr val="C00000"/>
                </a:solidFill>
                <a:latin typeface="Arial" charset="0"/>
              </a:rPr>
              <a:t>nergy </a:t>
            </a:r>
            <a:r>
              <a:rPr lang="en-US" sz="3000" dirty="0">
                <a:solidFill>
                  <a:srgbClr val="C00000"/>
                </a:solidFill>
                <a:latin typeface="Arial" charset="0"/>
              </a:rPr>
              <a:t>D</a:t>
            </a:r>
            <a:r>
              <a:rPr lang="en-US" sz="3000" dirty="0" smtClean="0">
                <a:solidFill>
                  <a:srgbClr val="C00000"/>
                </a:solidFill>
                <a:latin typeface="Arial" charset="0"/>
              </a:rPr>
              <a:t>etector</a:t>
            </a:r>
            <a:endParaRPr lang="en-US" sz="30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457200" y="7620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000099"/>
                </a:solidFill>
                <a:latin typeface="Arial" charset="0"/>
              </a:rPr>
              <a:t>How it works</a:t>
            </a:r>
            <a:endParaRPr lang="en-US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3738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0288" indent="-1030288"/>
            <a:r>
              <a:rPr lang="en-US" dirty="0" smtClean="0">
                <a:latin typeface="Arial"/>
                <a:cs typeface="Arial"/>
              </a:rPr>
              <a:t>a. Calculate the in-band power for each spectral slice (frame).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2849602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/>
            <a:r>
              <a:rPr lang="en-US" dirty="0">
                <a:latin typeface="Arial"/>
                <a:cs typeface="Arial"/>
              </a:rPr>
              <a:t>b</a:t>
            </a:r>
            <a:r>
              <a:rPr lang="en-US" dirty="0" smtClean="0">
                <a:latin typeface="Arial"/>
                <a:cs typeface="Arial"/>
              </a:rPr>
              <a:t>. Estimate the in-band background noise based on the distribution 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of powers for all frames.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3602335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/>
            <a:r>
              <a:rPr lang="en-US" dirty="0" smtClean="0">
                <a:latin typeface="Arial"/>
                <a:cs typeface="Arial"/>
              </a:rPr>
              <a:t>c. Find gaps where the power remains below the specified SNR for 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longer than a specified minimum separation time.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43550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/>
            <a:r>
              <a:rPr lang="en-US" dirty="0">
                <a:latin typeface="Arial"/>
                <a:cs typeface="Arial"/>
              </a:rPr>
              <a:t>d</a:t>
            </a:r>
            <a:r>
              <a:rPr lang="en-US" dirty="0" smtClean="0">
                <a:latin typeface="Arial"/>
                <a:cs typeface="Arial"/>
              </a:rPr>
              <a:t>. Consider segments between gaps as candidate detections.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424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ileated-5calls-noSelec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902" y="1369822"/>
            <a:ext cx="6648196" cy="122097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2" name="Group 41"/>
          <p:cNvGrpSpPr/>
          <p:nvPr/>
        </p:nvGrpSpPr>
        <p:grpSpPr>
          <a:xfrm>
            <a:off x="1201579" y="2979487"/>
            <a:ext cx="6751133" cy="1440113"/>
            <a:chOff x="1201579" y="2667000"/>
            <a:chExt cx="6751133" cy="14401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Rectangle 28"/>
            <p:cNvSpPr/>
            <p:nvPr/>
          </p:nvSpPr>
          <p:spPr>
            <a:xfrm>
              <a:off x="1219200" y="2701965"/>
              <a:ext cx="6731029" cy="1371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201579" y="2667000"/>
              <a:ext cx="6751133" cy="1440113"/>
              <a:chOff x="1201579" y="2598487"/>
              <a:chExt cx="6751133" cy="1440113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1447800" y="2667000"/>
                <a:ext cx="6504912" cy="1371600"/>
                <a:chOff x="1447800" y="2667000"/>
                <a:chExt cx="6504912" cy="1371600"/>
              </a:xfrm>
            </p:grpSpPr>
            <p:sp>
              <p:nvSpPr>
                <p:cNvPr id="9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1600200" y="3761601"/>
                  <a:ext cx="99060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290513" indent="-290513" eaLnBrk="1" hangingPunct="1">
                    <a:spcBef>
                      <a:spcPct val="50000"/>
                    </a:spcBef>
                  </a:pPr>
                  <a:r>
                    <a:rPr lang="en-US" sz="1200" i="1" dirty="0" smtClean="0">
                      <a:latin typeface="Arial" charset="0"/>
                    </a:rPr>
                    <a:t>Time →</a:t>
                  </a:r>
                  <a:endParaRPr lang="en-US" sz="1200" i="1" dirty="0">
                    <a:latin typeface="Arial" charset="0"/>
                  </a:endParaRPr>
                </a:p>
              </p:txBody>
            </p:sp>
            <p:pic>
              <p:nvPicPr>
                <p:cNvPr id="7" name="Picture 6" descr="Pileated Noise slices (scaled)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7800" y="2667000"/>
                  <a:ext cx="6504912" cy="1143000"/>
                </a:xfrm>
                <a:prstGeom prst="rect">
                  <a:avLst/>
                </a:prstGeom>
              </p:spPr>
            </p:pic>
          </p:grpSp>
          <p:sp>
            <p:nvSpPr>
              <p:cNvPr id="25" name="TextBox 24"/>
              <p:cNvSpPr txBox="1"/>
              <p:nvPr/>
            </p:nvSpPr>
            <p:spPr>
              <a:xfrm rot="16200000">
                <a:off x="683485" y="3116581"/>
                <a:ext cx="128241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 smtClean="0">
                    <a:latin typeface="Arial"/>
                    <a:cs typeface="Arial"/>
                  </a:rPr>
                  <a:t>In-band power (dB)</a:t>
                </a:r>
                <a:endParaRPr lang="en-US" sz="100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58" name="Group 57"/>
          <p:cNvGrpSpPr/>
          <p:nvPr/>
        </p:nvGrpSpPr>
        <p:grpSpPr>
          <a:xfrm>
            <a:off x="1201579" y="5270718"/>
            <a:ext cx="6746673" cy="1434882"/>
            <a:chOff x="1201579" y="5145036"/>
            <a:chExt cx="6746673" cy="1434882"/>
          </a:xfrm>
        </p:grpSpPr>
        <p:sp>
          <p:nvSpPr>
            <p:cNvPr id="30" name="Rectangle 29"/>
            <p:cNvSpPr/>
            <p:nvPr/>
          </p:nvSpPr>
          <p:spPr>
            <a:xfrm>
              <a:off x="1217223" y="5180561"/>
              <a:ext cx="6731029" cy="1371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1600200" y="6302919"/>
              <a:ext cx="16764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290513" indent="-290513" eaLnBrk="1" hangingPunct="1">
                <a:spcBef>
                  <a:spcPct val="50000"/>
                </a:spcBef>
              </a:pPr>
              <a:r>
                <a:rPr lang="en-US" sz="1200" i="1" dirty="0" smtClean="0">
                  <a:latin typeface="Arial" charset="0"/>
                </a:rPr>
                <a:t>Power order →</a:t>
              </a:r>
              <a:endParaRPr lang="en-US" sz="1200" i="1" dirty="0">
                <a:latin typeface="Arial" charset="0"/>
              </a:endParaRPr>
            </a:p>
          </p:txBody>
        </p:sp>
        <p:pic>
          <p:nvPicPr>
            <p:cNvPr id="11" name="Picture 10" descr="Pileated Noise slices (sorted)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1" b="10454"/>
            <a:stretch/>
          </p:blipFill>
          <p:spPr>
            <a:xfrm>
              <a:off x="1447800" y="5230043"/>
              <a:ext cx="6451707" cy="1138046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 rot="16200000">
              <a:off x="683485" y="5663130"/>
              <a:ext cx="12824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In-band power (dB)</a:t>
              </a:r>
              <a:endParaRPr lang="en-US" sz="1000" dirty="0">
                <a:latin typeface="Arial"/>
                <a:cs typeface="Arial"/>
              </a:endParaRPr>
            </a:p>
          </p:txBody>
        </p:sp>
      </p:grpSp>
      <p:cxnSp>
        <p:nvCxnSpPr>
          <p:cNvPr id="35" name="Straight Connector 34"/>
          <p:cNvCxnSpPr/>
          <p:nvPr/>
        </p:nvCxnSpPr>
        <p:spPr>
          <a:xfrm>
            <a:off x="1701180" y="2385202"/>
            <a:ext cx="6147420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701180" y="1674622"/>
            <a:ext cx="6147420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89387" y="2667000"/>
            <a:ext cx="51139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1. Calculate in-band power for each spectral slice (or “frame”):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89387" y="4542305"/>
            <a:ext cx="2599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2. Estimate background noise: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94620" y="4773882"/>
            <a:ext cx="18184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a</a:t>
            </a:r>
            <a:r>
              <a:rPr lang="en-US" sz="1200" dirty="0" smtClean="0">
                <a:latin typeface="Arial"/>
                <a:cs typeface="Arial"/>
              </a:rPr>
              <a:t>. sort the power values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94620" y="4970577"/>
            <a:ext cx="4350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b</a:t>
            </a:r>
            <a:r>
              <a:rPr lang="en-US" sz="1200" dirty="0" smtClean="0">
                <a:latin typeface="Arial"/>
                <a:cs typeface="Arial"/>
              </a:rPr>
              <a:t>. choose a low percentile power value for the noise estimate</a:t>
            </a:r>
            <a:endParaRPr lang="en-US" sz="1200" dirty="0">
              <a:latin typeface="Arial"/>
              <a:cs typeface="Arial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1692101" y="5882504"/>
            <a:ext cx="1176392" cy="0"/>
          </a:xfrm>
          <a:prstGeom prst="line">
            <a:avLst/>
          </a:prstGeom>
          <a:ln w="952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2627088" y="5346287"/>
            <a:ext cx="498855" cy="505961"/>
            <a:chOff x="2627088" y="5220605"/>
            <a:chExt cx="498855" cy="505961"/>
          </a:xfrm>
        </p:grpSpPr>
        <p:sp>
          <p:nvSpPr>
            <p:cNvPr id="21" name="TextBox 20"/>
            <p:cNvSpPr txBox="1"/>
            <p:nvPr/>
          </p:nvSpPr>
          <p:spPr>
            <a:xfrm>
              <a:off x="2627088" y="5220605"/>
              <a:ext cx="498855" cy="30777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20%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2872788" y="5486400"/>
              <a:ext cx="0" cy="240166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7239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dirty="0" smtClean="0">
                <a:solidFill>
                  <a:srgbClr val="C00000"/>
                </a:solidFill>
                <a:latin typeface="Arial" charset="0"/>
              </a:rPr>
              <a:t>Band-Limited </a:t>
            </a:r>
            <a:r>
              <a:rPr lang="en-US" sz="3000" dirty="0">
                <a:solidFill>
                  <a:srgbClr val="C00000"/>
                </a:solidFill>
                <a:latin typeface="Arial" charset="0"/>
              </a:rPr>
              <a:t>E</a:t>
            </a:r>
            <a:r>
              <a:rPr lang="en-US" sz="3000" dirty="0" smtClean="0">
                <a:solidFill>
                  <a:srgbClr val="C00000"/>
                </a:solidFill>
                <a:latin typeface="Arial" charset="0"/>
              </a:rPr>
              <a:t>nergy </a:t>
            </a:r>
            <a:r>
              <a:rPr lang="en-US" sz="3000" dirty="0">
                <a:solidFill>
                  <a:srgbClr val="C00000"/>
                </a:solidFill>
                <a:latin typeface="Arial" charset="0"/>
              </a:rPr>
              <a:t>D</a:t>
            </a:r>
            <a:r>
              <a:rPr lang="en-US" sz="3000" dirty="0" smtClean="0">
                <a:solidFill>
                  <a:srgbClr val="C00000"/>
                </a:solidFill>
                <a:latin typeface="Arial" charset="0"/>
              </a:rPr>
              <a:t>etector</a:t>
            </a:r>
            <a:endParaRPr lang="en-US" sz="30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457200" y="7620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000099"/>
                </a:solidFill>
                <a:latin typeface="Arial" charset="0"/>
              </a:rPr>
              <a:t>Stage 1: Identify candidate detections</a:t>
            </a:r>
            <a:endParaRPr lang="en-US" dirty="0">
              <a:solidFill>
                <a:srgbClr val="0000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46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1201579" y="2979487"/>
            <a:ext cx="6751133" cy="1440113"/>
            <a:chOff x="1201579" y="2667000"/>
            <a:chExt cx="6751133" cy="14401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Rectangle 28"/>
            <p:cNvSpPr/>
            <p:nvPr/>
          </p:nvSpPr>
          <p:spPr>
            <a:xfrm>
              <a:off x="1219200" y="2701965"/>
              <a:ext cx="6731029" cy="1371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201579" y="2667000"/>
              <a:ext cx="6751133" cy="1440113"/>
              <a:chOff x="1201579" y="2598487"/>
              <a:chExt cx="6751133" cy="1440113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1447800" y="2667000"/>
                <a:ext cx="6504912" cy="1371600"/>
                <a:chOff x="1447800" y="2667000"/>
                <a:chExt cx="6504912" cy="1371600"/>
              </a:xfrm>
            </p:grpSpPr>
            <p:sp>
              <p:nvSpPr>
                <p:cNvPr id="9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1600200" y="3761601"/>
                  <a:ext cx="99060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290513" indent="-290513" eaLnBrk="1" hangingPunct="1">
                    <a:spcBef>
                      <a:spcPct val="50000"/>
                    </a:spcBef>
                  </a:pPr>
                  <a:r>
                    <a:rPr lang="en-US" sz="1200" i="1" dirty="0" smtClean="0">
                      <a:latin typeface="Arial" charset="0"/>
                    </a:rPr>
                    <a:t>Time →</a:t>
                  </a:r>
                  <a:endParaRPr lang="en-US" sz="1200" i="1" dirty="0">
                    <a:latin typeface="Arial" charset="0"/>
                  </a:endParaRPr>
                </a:p>
              </p:txBody>
            </p:sp>
            <p:pic>
              <p:nvPicPr>
                <p:cNvPr id="7" name="Picture 6" descr="Pileated Noise slices (scaled)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7800" y="2667000"/>
                  <a:ext cx="6504912" cy="1143000"/>
                </a:xfrm>
                <a:prstGeom prst="rect">
                  <a:avLst/>
                </a:prstGeom>
              </p:spPr>
            </p:pic>
          </p:grpSp>
          <p:sp>
            <p:nvSpPr>
              <p:cNvPr id="25" name="TextBox 24"/>
              <p:cNvSpPr txBox="1"/>
              <p:nvPr/>
            </p:nvSpPr>
            <p:spPr>
              <a:xfrm rot="16200000">
                <a:off x="683485" y="3116581"/>
                <a:ext cx="128241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 smtClean="0">
                    <a:latin typeface="Arial"/>
                    <a:cs typeface="Arial"/>
                  </a:rPr>
                  <a:t>In-band power (dB)</a:t>
                </a:r>
                <a:endParaRPr lang="en-US" sz="1000" dirty="0">
                  <a:latin typeface="Arial"/>
                  <a:cs typeface="Arial"/>
                </a:endParaRPr>
              </a:p>
            </p:txBody>
          </p:sp>
        </p:grpSp>
      </p:grpSp>
      <p:pic>
        <p:nvPicPr>
          <p:cNvPr id="38" name="Picture 37" descr="Detect candidates-overlay.png"/>
          <p:cNvPicPr>
            <a:picLocks noChangeAspect="1"/>
          </p:cNvPicPr>
          <p:nvPr/>
        </p:nvPicPr>
        <p:blipFill>
          <a:blip r:embed="rId3" cstate="print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713" y="3032133"/>
            <a:ext cx="6247359" cy="46785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838200" y="2130623"/>
            <a:ext cx="6027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3. Apply noise estimate + threshold to sequence of power measurements:</a:t>
            </a:r>
            <a:endParaRPr lang="en-US" sz="1400" dirty="0">
              <a:latin typeface="Arial"/>
              <a:cs typeface="Arial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719525" y="3581400"/>
            <a:ext cx="6085824" cy="520170"/>
            <a:chOff x="1719525" y="3429000"/>
            <a:chExt cx="6085824" cy="520170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1719525" y="3429000"/>
              <a:ext cx="6085824" cy="0"/>
            </a:xfrm>
            <a:prstGeom prst="line">
              <a:avLst/>
            </a:prstGeom>
            <a:ln w="952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3276600" y="3641393"/>
              <a:ext cx="1633781" cy="307777"/>
              <a:chOff x="4343400" y="4267200"/>
              <a:chExt cx="1633781" cy="307777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4399755" y="4359221"/>
                <a:ext cx="1500560" cy="1664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343400" y="4267200"/>
                <a:ext cx="1633781" cy="307777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20% noise estimate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37" name="Straight Arrow Connector 36"/>
            <p:cNvCxnSpPr/>
            <p:nvPr/>
          </p:nvCxnSpPr>
          <p:spPr>
            <a:xfrm flipH="1" flipV="1">
              <a:off x="3276600" y="3429001"/>
              <a:ext cx="304800" cy="304799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/>
          <p:cNvSpPr txBox="1"/>
          <p:nvPr/>
        </p:nvSpPr>
        <p:spPr>
          <a:xfrm>
            <a:off x="838200" y="2521847"/>
            <a:ext cx="63026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4. Identify </a:t>
            </a:r>
            <a:r>
              <a:rPr lang="en-US" sz="1400" i="1" dirty="0" smtClean="0">
                <a:latin typeface="Arial"/>
                <a:cs typeface="Arial"/>
              </a:rPr>
              <a:t>gaps</a:t>
            </a:r>
            <a:r>
              <a:rPr lang="en-US" sz="1400" dirty="0" smtClean="0">
                <a:latin typeface="Arial"/>
                <a:cs typeface="Arial"/>
              </a:rPr>
              <a:t> longer than </a:t>
            </a:r>
            <a:r>
              <a:rPr lang="en-US" sz="1400" i="1" dirty="0">
                <a:latin typeface="Arial"/>
                <a:cs typeface="Arial"/>
              </a:rPr>
              <a:t>M</a:t>
            </a:r>
            <a:r>
              <a:rPr lang="en-US" sz="1400" i="1" dirty="0" smtClean="0">
                <a:latin typeface="Arial"/>
                <a:cs typeface="Arial"/>
              </a:rPr>
              <a:t>inimum </a:t>
            </a:r>
            <a:r>
              <a:rPr lang="en-US" sz="1400" i="1" dirty="0">
                <a:latin typeface="Arial"/>
                <a:cs typeface="Arial"/>
              </a:rPr>
              <a:t>S</a:t>
            </a:r>
            <a:r>
              <a:rPr lang="en-US" sz="1400" i="1" dirty="0" smtClean="0">
                <a:latin typeface="Arial"/>
                <a:cs typeface="Arial"/>
              </a:rPr>
              <a:t>eparation</a:t>
            </a:r>
            <a:r>
              <a:rPr lang="en-US" sz="1400" dirty="0" smtClean="0">
                <a:latin typeface="Arial"/>
                <a:cs typeface="Arial"/>
              </a:rPr>
              <a:t> where power is &lt; threshold:</a:t>
            </a:r>
            <a:endParaRPr lang="en-US" sz="1400" i="1" dirty="0">
              <a:latin typeface="Arial"/>
              <a:cs typeface="Arial"/>
            </a:endParaRPr>
          </a:p>
        </p:txBody>
      </p:sp>
      <p:sp>
        <p:nvSpPr>
          <p:cNvPr id="103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7239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dirty="0" smtClean="0">
                <a:solidFill>
                  <a:srgbClr val="C00000"/>
                </a:solidFill>
                <a:latin typeface="Arial" charset="0"/>
              </a:rPr>
              <a:t>Band-Limited </a:t>
            </a:r>
            <a:r>
              <a:rPr lang="en-US" sz="3000" dirty="0">
                <a:solidFill>
                  <a:srgbClr val="C00000"/>
                </a:solidFill>
                <a:latin typeface="Arial" charset="0"/>
              </a:rPr>
              <a:t>E</a:t>
            </a:r>
            <a:r>
              <a:rPr lang="en-US" sz="3000" dirty="0" smtClean="0">
                <a:solidFill>
                  <a:srgbClr val="C00000"/>
                </a:solidFill>
                <a:latin typeface="Arial" charset="0"/>
              </a:rPr>
              <a:t>nergy </a:t>
            </a:r>
            <a:r>
              <a:rPr lang="en-US" sz="3000" dirty="0">
                <a:solidFill>
                  <a:srgbClr val="C00000"/>
                </a:solidFill>
                <a:latin typeface="Arial" charset="0"/>
              </a:rPr>
              <a:t>D</a:t>
            </a:r>
            <a:r>
              <a:rPr lang="en-US" sz="3000" dirty="0" smtClean="0">
                <a:solidFill>
                  <a:srgbClr val="C00000"/>
                </a:solidFill>
                <a:latin typeface="Arial" charset="0"/>
              </a:rPr>
              <a:t>etector</a:t>
            </a:r>
            <a:endParaRPr lang="en-US" sz="30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19525" y="3122234"/>
            <a:ext cx="324417" cy="1025310"/>
          </a:xfrm>
          <a:prstGeom prst="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>
            <a:solidFill>
              <a:schemeClr val="accent2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733800" y="3124200"/>
            <a:ext cx="612060" cy="1025310"/>
          </a:xfrm>
          <a:prstGeom prst="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>
            <a:solidFill>
              <a:schemeClr val="accent2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2677278" y="3126000"/>
            <a:ext cx="446922" cy="1025310"/>
          </a:xfrm>
          <a:prstGeom prst="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>
            <a:solidFill>
              <a:schemeClr val="accent2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5026871" y="3124034"/>
            <a:ext cx="569168" cy="1025310"/>
          </a:xfrm>
          <a:prstGeom prst="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>
            <a:solidFill>
              <a:schemeClr val="accent2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6223000" y="3126000"/>
            <a:ext cx="603373" cy="1025310"/>
          </a:xfrm>
          <a:prstGeom prst="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>
            <a:solidFill>
              <a:schemeClr val="accent2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673461" y="3066000"/>
            <a:ext cx="455389" cy="286800"/>
            <a:chOff x="2686161" y="3066000"/>
            <a:chExt cx="455389" cy="286800"/>
          </a:xfrm>
        </p:grpSpPr>
        <p:sp>
          <p:nvSpPr>
            <p:cNvPr id="3" name="TextBox 2"/>
            <p:cNvSpPr txBox="1"/>
            <p:nvPr/>
          </p:nvSpPr>
          <p:spPr>
            <a:xfrm>
              <a:off x="2686161" y="3066000"/>
              <a:ext cx="4553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>
                  <a:solidFill>
                    <a:srgbClr val="FF0000"/>
                  </a:solidFill>
                  <a:latin typeface="Arial"/>
                  <a:cs typeface="Arial"/>
                </a:rPr>
                <a:t>gap</a:t>
              </a:r>
              <a:endParaRPr lang="en-US" sz="1100" i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2688430" y="3352800"/>
              <a:ext cx="450850" cy="0"/>
            </a:xfrm>
            <a:prstGeom prst="straightConnector1">
              <a:avLst/>
            </a:prstGeom>
            <a:ln w="19050" cmpd="sng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Straight Arrow Connector 66"/>
          <p:cNvCxnSpPr/>
          <p:nvPr/>
        </p:nvCxnSpPr>
        <p:spPr>
          <a:xfrm>
            <a:off x="3714680" y="3352800"/>
            <a:ext cx="637482" cy="0"/>
          </a:xfrm>
          <a:prstGeom prst="straightConnector1">
            <a:avLst/>
          </a:prstGeom>
          <a:ln w="1905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5030673" y="3352800"/>
            <a:ext cx="551047" cy="866"/>
          </a:xfrm>
          <a:prstGeom prst="straightConnector1">
            <a:avLst/>
          </a:prstGeom>
          <a:ln w="1905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6223000" y="3352800"/>
            <a:ext cx="602548" cy="0"/>
          </a:xfrm>
          <a:prstGeom prst="straightConnector1">
            <a:avLst/>
          </a:prstGeom>
          <a:ln w="1905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7467600" y="3124200"/>
            <a:ext cx="337749" cy="1025310"/>
          </a:xfrm>
          <a:prstGeom prst="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>
            <a:solidFill>
              <a:schemeClr val="accent2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7454900" y="3352800"/>
            <a:ext cx="357064" cy="0"/>
          </a:xfrm>
          <a:prstGeom prst="straightConnector1">
            <a:avLst/>
          </a:prstGeom>
          <a:ln w="1905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457200" y="7620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000099"/>
                </a:solidFill>
                <a:latin typeface="Arial" charset="0"/>
              </a:rPr>
              <a:t>Stage 1: Identify candidate detections</a:t>
            </a:r>
            <a:endParaRPr lang="en-US" dirty="0">
              <a:solidFill>
                <a:srgbClr val="000099"/>
              </a:solidFill>
              <a:latin typeface="Arial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719525" y="3498585"/>
            <a:ext cx="6085824" cy="0"/>
          </a:xfrm>
          <a:prstGeom prst="line">
            <a:avLst/>
          </a:prstGeom>
          <a:ln w="9525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4038600" y="3234944"/>
            <a:ext cx="280801" cy="233747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962400" y="2971800"/>
            <a:ext cx="1766830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+10 dB SNR threshold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68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70" grpId="0"/>
      <p:bldP spid="2" grpId="0" animBg="1"/>
      <p:bldP spid="71" grpId="0" animBg="1"/>
      <p:bldP spid="66" grpId="0" animBg="1"/>
      <p:bldP spid="72" grpId="0" animBg="1"/>
      <p:bldP spid="74" grpId="0" animBg="1"/>
      <p:bldP spid="83" grpId="0" animBg="1"/>
      <p:bldP spid="48" grpId="0"/>
      <p:bldP spid="4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1201579" y="2979487"/>
            <a:ext cx="6751133" cy="1440113"/>
            <a:chOff x="1201579" y="2667000"/>
            <a:chExt cx="6751133" cy="14401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Rectangle 28"/>
            <p:cNvSpPr/>
            <p:nvPr/>
          </p:nvSpPr>
          <p:spPr>
            <a:xfrm>
              <a:off x="1219200" y="2701965"/>
              <a:ext cx="6731029" cy="1371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201579" y="2667000"/>
              <a:ext cx="6751133" cy="1440113"/>
              <a:chOff x="1201579" y="2598487"/>
              <a:chExt cx="6751133" cy="1440113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1447800" y="2667000"/>
                <a:ext cx="6504912" cy="1371600"/>
                <a:chOff x="1447800" y="2667000"/>
                <a:chExt cx="6504912" cy="1371600"/>
              </a:xfrm>
            </p:grpSpPr>
            <p:sp>
              <p:nvSpPr>
                <p:cNvPr id="9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1600200" y="3761601"/>
                  <a:ext cx="99060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290513" indent="-290513" eaLnBrk="1" hangingPunct="1">
                    <a:spcBef>
                      <a:spcPct val="50000"/>
                    </a:spcBef>
                  </a:pPr>
                  <a:r>
                    <a:rPr lang="en-US" sz="1200" i="1" dirty="0" smtClean="0">
                      <a:latin typeface="Arial" charset="0"/>
                    </a:rPr>
                    <a:t>Time →</a:t>
                  </a:r>
                  <a:endParaRPr lang="en-US" sz="1200" i="1" dirty="0">
                    <a:latin typeface="Arial" charset="0"/>
                  </a:endParaRPr>
                </a:p>
              </p:txBody>
            </p:sp>
            <p:pic>
              <p:nvPicPr>
                <p:cNvPr id="7" name="Picture 6" descr="Pileated Noise slices (scaled)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7800" y="2667000"/>
                  <a:ext cx="6504912" cy="1143000"/>
                </a:xfrm>
                <a:prstGeom prst="rect">
                  <a:avLst/>
                </a:prstGeom>
              </p:spPr>
            </p:pic>
          </p:grpSp>
          <p:sp>
            <p:nvSpPr>
              <p:cNvPr id="25" name="TextBox 24"/>
              <p:cNvSpPr txBox="1"/>
              <p:nvPr/>
            </p:nvSpPr>
            <p:spPr>
              <a:xfrm rot="16200000">
                <a:off x="683485" y="3116581"/>
                <a:ext cx="128241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 smtClean="0">
                    <a:latin typeface="Arial"/>
                    <a:cs typeface="Arial"/>
                  </a:rPr>
                  <a:t>In-band power (dB)</a:t>
                </a:r>
                <a:endParaRPr lang="en-US" sz="1000" dirty="0">
                  <a:latin typeface="Arial"/>
                  <a:cs typeface="Arial"/>
                </a:endParaRPr>
              </a:p>
            </p:txBody>
          </p:sp>
        </p:grpSp>
      </p:grpSp>
      <p:cxnSp>
        <p:nvCxnSpPr>
          <p:cNvPr id="33" name="Straight Connector 32"/>
          <p:cNvCxnSpPr/>
          <p:nvPr/>
        </p:nvCxnSpPr>
        <p:spPr>
          <a:xfrm>
            <a:off x="1719525" y="3498585"/>
            <a:ext cx="6085824" cy="0"/>
          </a:xfrm>
          <a:prstGeom prst="line">
            <a:avLst/>
          </a:prstGeom>
          <a:ln w="9525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838200" y="2521847"/>
            <a:ext cx="5330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5</a:t>
            </a:r>
            <a:r>
              <a:rPr lang="en-US" sz="1400" dirty="0" smtClean="0">
                <a:latin typeface="Arial"/>
                <a:cs typeface="Arial"/>
              </a:rPr>
              <a:t>. Consider segments between gaps to be </a:t>
            </a:r>
            <a:r>
              <a:rPr lang="en-US" sz="1400" i="1" dirty="0" smtClean="0">
                <a:latin typeface="Arial"/>
                <a:cs typeface="Arial"/>
              </a:rPr>
              <a:t>candidate detections</a:t>
            </a:r>
            <a:r>
              <a:rPr lang="en-US" sz="1400" dirty="0" smtClean="0">
                <a:latin typeface="Arial"/>
                <a:cs typeface="Arial"/>
              </a:rPr>
              <a:t>:</a:t>
            </a:r>
            <a:endParaRPr lang="en-US" sz="1400" i="1" dirty="0">
              <a:latin typeface="Arial"/>
              <a:cs typeface="Arial"/>
            </a:endParaRPr>
          </a:p>
        </p:txBody>
      </p:sp>
      <p:sp>
        <p:nvSpPr>
          <p:cNvPr id="103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7239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dirty="0" smtClean="0">
                <a:solidFill>
                  <a:srgbClr val="C00000"/>
                </a:solidFill>
                <a:latin typeface="Arial" charset="0"/>
              </a:rPr>
              <a:t>Band-Limited </a:t>
            </a:r>
            <a:r>
              <a:rPr lang="en-US" sz="3000" dirty="0">
                <a:solidFill>
                  <a:srgbClr val="C00000"/>
                </a:solidFill>
                <a:latin typeface="Arial" charset="0"/>
              </a:rPr>
              <a:t>E</a:t>
            </a:r>
            <a:r>
              <a:rPr lang="en-US" sz="3000" dirty="0" smtClean="0">
                <a:solidFill>
                  <a:srgbClr val="C00000"/>
                </a:solidFill>
                <a:latin typeface="Arial" charset="0"/>
              </a:rPr>
              <a:t>nergy </a:t>
            </a:r>
            <a:r>
              <a:rPr lang="en-US" sz="3000" dirty="0">
                <a:solidFill>
                  <a:srgbClr val="C00000"/>
                </a:solidFill>
                <a:latin typeface="Arial" charset="0"/>
              </a:rPr>
              <a:t>D</a:t>
            </a:r>
            <a:r>
              <a:rPr lang="en-US" sz="3000" dirty="0" smtClean="0">
                <a:solidFill>
                  <a:srgbClr val="C00000"/>
                </a:solidFill>
                <a:latin typeface="Arial" charset="0"/>
              </a:rPr>
              <a:t>etector</a:t>
            </a:r>
            <a:endParaRPr lang="en-US" sz="30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052041" y="3124200"/>
            <a:ext cx="619717" cy="1025310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>
            <a:solidFill>
              <a:srgbClr val="0000FF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167052" y="3124200"/>
            <a:ext cx="565668" cy="1025310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>
            <a:solidFill>
              <a:srgbClr val="0000FF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344015" y="3124200"/>
            <a:ext cx="674246" cy="1025310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>
            <a:solidFill>
              <a:srgbClr val="0000FF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590674" y="3124200"/>
            <a:ext cx="674408" cy="1025310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>
            <a:solidFill>
              <a:srgbClr val="0000FF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837333" y="3124200"/>
            <a:ext cx="558407" cy="1025310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>
            <a:solidFill>
              <a:srgbClr val="0000FF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719525" y="3122234"/>
            <a:ext cx="324417" cy="1025310"/>
          </a:xfrm>
          <a:prstGeom prst="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>
            <a:solidFill>
              <a:schemeClr val="accent2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3733800" y="3122068"/>
            <a:ext cx="612060" cy="1025310"/>
          </a:xfrm>
          <a:prstGeom prst="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>
            <a:solidFill>
              <a:schemeClr val="accent2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2677278" y="3126000"/>
            <a:ext cx="484550" cy="1025310"/>
          </a:xfrm>
          <a:prstGeom prst="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>
            <a:solidFill>
              <a:schemeClr val="accent2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5026871" y="3124034"/>
            <a:ext cx="569168" cy="1025310"/>
          </a:xfrm>
          <a:prstGeom prst="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>
            <a:solidFill>
              <a:schemeClr val="accent2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257940" y="3126000"/>
            <a:ext cx="568433" cy="1025310"/>
          </a:xfrm>
          <a:prstGeom prst="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>
            <a:solidFill>
              <a:schemeClr val="accent2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2667000" y="3066000"/>
            <a:ext cx="494828" cy="286800"/>
            <a:chOff x="2667000" y="3001440"/>
            <a:chExt cx="494828" cy="286800"/>
          </a:xfrm>
        </p:grpSpPr>
        <p:sp>
          <p:nvSpPr>
            <p:cNvPr id="58" name="TextBox 57"/>
            <p:cNvSpPr txBox="1"/>
            <p:nvPr/>
          </p:nvSpPr>
          <p:spPr>
            <a:xfrm>
              <a:off x="2705321" y="3001440"/>
              <a:ext cx="4553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>
                  <a:solidFill>
                    <a:srgbClr val="FF0000"/>
                  </a:solidFill>
                  <a:latin typeface="Arial"/>
                  <a:cs typeface="Arial"/>
                </a:rPr>
                <a:t>gap</a:t>
              </a:r>
              <a:endParaRPr lang="en-US" sz="1100" i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>
              <a:off x="2667000" y="3288240"/>
              <a:ext cx="494828" cy="0"/>
            </a:xfrm>
            <a:prstGeom prst="straightConnector1">
              <a:avLst/>
            </a:prstGeom>
            <a:ln w="19050" cmpd="sng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Straight Arrow Connector 59"/>
          <p:cNvCxnSpPr/>
          <p:nvPr/>
        </p:nvCxnSpPr>
        <p:spPr>
          <a:xfrm>
            <a:off x="3714680" y="3352800"/>
            <a:ext cx="637482" cy="0"/>
          </a:xfrm>
          <a:prstGeom prst="straightConnector1">
            <a:avLst/>
          </a:prstGeom>
          <a:ln w="1905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5030673" y="3352800"/>
            <a:ext cx="551047" cy="866"/>
          </a:xfrm>
          <a:prstGeom prst="straightConnector1">
            <a:avLst/>
          </a:prstGeom>
          <a:ln w="1905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6244280" y="3352800"/>
            <a:ext cx="581268" cy="0"/>
          </a:xfrm>
          <a:prstGeom prst="straightConnector1">
            <a:avLst/>
          </a:prstGeom>
          <a:ln w="1905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7395131" y="3124200"/>
            <a:ext cx="415989" cy="1025310"/>
          </a:xfrm>
          <a:prstGeom prst="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>
            <a:solidFill>
              <a:schemeClr val="accent2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7396995" y="3352800"/>
            <a:ext cx="414969" cy="0"/>
          </a:xfrm>
          <a:prstGeom prst="straightConnector1">
            <a:avLst/>
          </a:prstGeom>
          <a:ln w="1905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457200" y="7620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000099"/>
                </a:solidFill>
                <a:latin typeface="Arial" charset="0"/>
              </a:rPr>
              <a:t>Stage 1: Identify candidate detections</a:t>
            </a:r>
            <a:endParaRPr lang="en-US" dirty="0">
              <a:solidFill>
                <a:srgbClr val="0000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7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45" grpId="0" animBg="1"/>
      <p:bldP spid="46" grpId="0" animBg="1"/>
      <p:bldP spid="47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1201579" y="2979487"/>
            <a:ext cx="6751133" cy="1440113"/>
            <a:chOff x="1201579" y="2667000"/>
            <a:chExt cx="6751133" cy="14401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Rectangle 28"/>
            <p:cNvSpPr/>
            <p:nvPr/>
          </p:nvSpPr>
          <p:spPr>
            <a:xfrm>
              <a:off x="1219200" y="2701965"/>
              <a:ext cx="6731029" cy="1371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201579" y="2667000"/>
              <a:ext cx="6751133" cy="1440113"/>
              <a:chOff x="1201579" y="2598487"/>
              <a:chExt cx="6751133" cy="1440113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1447800" y="2667000"/>
                <a:ext cx="6504912" cy="1371600"/>
                <a:chOff x="1447800" y="2667000"/>
                <a:chExt cx="6504912" cy="1371600"/>
              </a:xfrm>
            </p:grpSpPr>
            <p:sp>
              <p:nvSpPr>
                <p:cNvPr id="9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1600200" y="3761601"/>
                  <a:ext cx="99060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290513" indent="-290513" eaLnBrk="1" hangingPunct="1">
                    <a:spcBef>
                      <a:spcPct val="50000"/>
                    </a:spcBef>
                  </a:pPr>
                  <a:r>
                    <a:rPr lang="en-US" sz="1200" i="1" dirty="0" smtClean="0">
                      <a:latin typeface="Arial" charset="0"/>
                    </a:rPr>
                    <a:t>Time →</a:t>
                  </a:r>
                  <a:endParaRPr lang="en-US" sz="1200" i="1" dirty="0">
                    <a:latin typeface="Arial" charset="0"/>
                  </a:endParaRPr>
                </a:p>
              </p:txBody>
            </p:sp>
            <p:pic>
              <p:nvPicPr>
                <p:cNvPr id="7" name="Picture 6" descr="Pileated Noise slices (scaled)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7800" y="2667000"/>
                  <a:ext cx="6504912" cy="1143000"/>
                </a:xfrm>
                <a:prstGeom prst="rect">
                  <a:avLst/>
                </a:prstGeom>
              </p:spPr>
            </p:pic>
          </p:grpSp>
          <p:sp>
            <p:nvSpPr>
              <p:cNvPr id="25" name="TextBox 24"/>
              <p:cNvSpPr txBox="1"/>
              <p:nvPr/>
            </p:nvSpPr>
            <p:spPr>
              <a:xfrm rot="16200000">
                <a:off x="683485" y="3116581"/>
                <a:ext cx="128241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 smtClean="0">
                    <a:latin typeface="Arial"/>
                    <a:cs typeface="Arial"/>
                  </a:rPr>
                  <a:t>In-band power (dB)</a:t>
                </a:r>
                <a:endParaRPr lang="en-US" sz="1000" dirty="0">
                  <a:latin typeface="Arial"/>
                  <a:cs typeface="Arial"/>
                </a:endParaRPr>
              </a:p>
            </p:txBody>
          </p:sp>
        </p:grpSp>
      </p:grpSp>
      <p:cxnSp>
        <p:nvCxnSpPr>
          <p:cNvPr id="33" name="Straight Connector 32"/>
          <p:cNvCxnSpPr/>
          <p:nvPr/>
        </p:nvCxnSpPr>
        <p:spPr>
          <a:xfrm>
            <a:off x="1719525" y="3498585"/>
            <a:ext cx="6085824" cy="0"/>
          </a:xfrm>
          <a:prstGeom prst="line">
            <a:avLst/>
          </a:prstGeom>
          <a:ln w="9525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139918" y="4724400"/>
            <a:ext cx="5184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Eliminate candidates that are too short, too long, or too sparse; </a:t>
            </a:r>
            <a:br>
              <a:rPr lang="en-US" sz="1400" dirty="0" smtClean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declare remaining candidates to be detections: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03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7239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dirty="0" smtClean="0">
                <a:solidFill>
                  <a:srgbClr val="C00000"/>
                </a:solidFill>
                <a:latin typeface="Arial" charset="0"/>
              </a:rPr>
              <a:t>Band-Limited </a:t>
            </a:r>
            <a:r>
              <a:rPr lang="en-US" sz="3000" dirty="0">
                <a:solidFill>
                  <a:srgbClr val="C00000"/>
                </a:solidFill>
                <a:latin typeface="Arial" charset="0"/>
              </a:rPr>
              <a:t>E</a:t>
            </a:r>
            <a:r>
              <a:rPr lang="en-US" sz="3000" dirty="0" smtClean="0">
                <a:solidFill>
                  <a:srgbClr val="C00000"/>
                </a:solidFill>
                <a:latin typeface="Arial" charset="0"/>
              </a:rPr>
              <a:t>nergy </a:t>
            </a:r>
            <a:r>
              <a:rPr lang="en-US" sz="3000" dirty="0">
                <a:solidFill>
                  <a:srgbClr val="C00000"/>
                </a:solidFill>
                <a:latin typeface="Arial" charset="0"/>
              </a:rPr>
              <a:t>D</a:t>
            </a:r>
            <a:r>
              <a:rPr lang="en-US" sz="3000" dirty="0" smtClean="0">
                <a:solidFill>
                  <a:srgbClr val="C00000"/>
                </a:solidFill>
                <a:latin typeface="Arial" charset="0"/>
              </a:rPr>
              <a:t>etector</a:t>
            </a:r>
            <a:endParaRPr lang="en-US" sz="30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052041" y="3124200"/>
            <a:ext cx="619717" cy="1025310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>
            <a:solidFill>
              <a:srgbClr val="0000FF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167052" y="3124200"/>
            <a:ext cx="565668" cy="1025310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>
            <a:solidFill>
              <a:srgbClr val="0000FF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344015" y="3124200"/>
            <a:ext cx="674246" cy="1025310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>
            <a:solidFill>
              <a:srgbClr val="0000FF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590674" y="3124200"/>
            <a:ext cx="674408" cy="1025310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>
            <a:solidFill>
              <a:srgbClr val="0000FF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837333" y="3124200"/>
            <a:ext cx="558407" cy="1025310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>
            <a:solidFill>
              <a:srgbClr val="0000FF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1247902" y="5484622"/>
            <a:ext cx="6648196" cy="1220978"/>
            <a:chOff x="1247902" y="5027422"/>
            <a:chExt cx="6648196" cy="1220978"/>
          </a:xfrm>
        </p:grpSpPr>
        <p:pic>
          <p:nvPicPr>
            <p:cNvPr id="86" name="Picture 85" descr="Pileated-5calls-noSel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902" y="5027422"/>
              <a:ext cx="6648196" cy="122097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87" name="Straight Connector 86"/>
            <p:cNvCxnSpPr/>
            <p:nvPr/>
          </p:nvCxnSpPr>
          <p:spPr>
            <a:xfrm>
              <a:off x="1701180" y="6042802"/>
              <a:ext cx="6147420" cy="0"/>
            </a:xfrm>
            <a:prstGeom prst="line">
              <a:avLst/>
            </a:prstGeom>
            <a:ln w="190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1703118" y="5332222"/>
              <a:ext cx="6147420" cy="0"/>
            </a:xfrm>
            <a:prstGeom prst="line">
              <a:avLst/>
            </a:prstGeom>
            <a:ln w="190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Rectangle 88"/>
          <p:cNvSpPr/>
          <p:nvPr/>
        </p:nvSpPr>
        <p:spPr>
          <a:xfrm>
            <a:off x="2057400" y="5791083"/>
            <a:ext cx="587672" cy="709987"/>
          </a:xfrm>
          <a:prstGeom prst="rect">
            <a:avLst/>
          </a:prstGeom>
          <a:noFill/>
          <a:ln w="19050" cmpd="sng">
            <a:solidFill>
              <a:srgbClr val="07E70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3144200" y="5791083"/>
            <a:ext cx="587672" cy="709987"/>
          </a:xfrm>
          <a:prstGeom prst="rect">
            <a:avLst/>
          </a:prstGeom>
          <a:noFill/>
          <a:ln w="19050" cmpd="sng">
            <a:solidFill>
              <a:srgbClr val="07E70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4375328" y="5791083"/>
            <a:ext cx="587672" cy="709987"/>
          </a:xfrm>
          <a:prstGeom prst="rect">
            <a:avLst/>
          </a:prstGeom>
          <a:noFill/>
          <a:ln w="19050" cmpd="sng">
            <a:solidFill>
              <a:srgbClr val="07E70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5606456" y="5791083"/>
            <a:ext cx="587672" cy="709987"/>
          </a:xfrm>
          <a:prstGeom prst="rect">
            <a:avLst/>
          </a:prstGeom>
          <a:noFill/>
          <a:ln w="19050" cmpd="sng">
            <a:solidFill>
              <a:srgbClr val="07E70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6837584" y="5791083"/>
            <a:ext cx="587672" cy="709987"/>
          </a:xfrm>
          <a:prstGeom prst="rect">
            <a:avLst/>
          </a:prstGeom>
          <a:noFill/>
          <a:ln w="19050" cmpd="sng">
            <a:solidFill>
              <a:srgbClr val="07E70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457200" y="7620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000099"/>
                </a:solidFill>
                <a:latin typeface="Arial" charset="0"/>
              </a:rPr>
              <a:t>Stage 2: Eliminate candidate detections</a:t>
            </a:r>
            <a:endParaRPr lang="en-US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8200" y="2521847"/>
            <a:ext cx="5330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5</a:t>
            </a:r>
            <a:r>
              <a:rPr lang="en-US" sz="1400" dirty="0" smtClean="0">
                <a:latin typeface="Arial"/>
                <a:cs typeface="Arial"/>
              </a:rPr>
              <a:t>. Consider segments between gaps to be </a:t>
            </a:r>
            <a:r>
              <a:rPr lang="en-US" sz="1400" i="1" dirty="0" smtClean="0">
                <a:latin typeface="Arial"/>
                <a:cs typeface="Arial"/>
              </a:rPr>
              <a:t>candidate detections</a:t>
            </a:r>
            <a:r>
              <a:rPr lang="en-US" sz="1400" dirty="0" smtClean="0">
                <a:latin typeface="Arial"/>
                <a:cs typeface="Arial"/>
              </a:rPr>
              <a:t>:</a:t>
            </a:r>
            <a:endParaRPr lang="en-US" sz="14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781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89" grpId="0" animBg="1"/>
      <p:bldP spid="90" grpId="0" animBg="1"/>
      <p:bldP spid="91" grpId="0" animBg="1"/>
      <p:bldP spid="92" grpId="0" animBg="1"/>
      <p:bldP spid="9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5083</TotalTime>
  <Words>655</Words>
  <Application>Microsoft Office PowerPoint</Application>
  <PresentationFormat>On-screen Show (4:3)</PresentationFormat>
  <Paragraphs>87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PMingLiU-ExtB</vt:lpstr>
      <vt:lpstr>Arial</vt:lpstr>
      <vt:lpstr>Avenir Medium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 Charif</dc:creator>
  <cp:lastModifiedBy>Michael S. Pitzrick</cp:lastModifiedBy>
  <cp:revision>142</cp:revision>
  <dcterms:created xsi:type="dcterms:W3CDTF">2011-09-18T17:01:18Z</dcterms:created>
  <dcterms:modified xsi:type="dcterms:W3CDTF">2019-01-16T15:43:46Z</dcterms:modified>
</cp:coreProperties>
</file>